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notesMasterIdLst>
    <p:notesMasterId r:id="rId82"/>
  </p:notesMasterIdLst>
  <p:sldIdLst>
    <p:sldId id="256" r:id="rId2"/>
    <p:sldId id="319" r:id="rId3"/>
    <p:sldId id="320" r:id="rId4"/>
    <p:sldId id="331" r:id="rId5"/>
    <p:sldId id="332" r:id="rId6"/>
    <p:sldId id="333" r:id="rId7"/>
    <p:sldId id="334" r:id="rId8"/>
    <p:sldId id="335" r:id="rId9"/>
    <p:sldId id="336" r:id="rId10"/>
    <p:sldId id="337" r:id="rId11"/>
    <p:sldId id="330" r:id="rId12"/>
    <p:sldId id="338" r:id="rId13"/>
    <p:sldId id="310" r:id="rId14"/>
    <p:sldId id="325" r:id="rId15"/>
    <p:sldId id="283" r:id="rId16"/>
    <p:sldId id="326" r:id="rId17"/>
    <p:sldId id="327" r:id="rId18"/>
    <p:sldId id="290" r:id="rId19"/>
    <p:sldId id="328" r:id="rId20"/>
    <p:sldId id="316" r:id="rId21"/>
    <p:sldId id="339" r:id="rId22"/>
    <p:sldId id="340" r:id="rId23"/>
    <p:sldId id="341" r:id="rId24"/>
    <p:sldId id="342" r:id="rId25"/>
    <p:sldId id="343" r:id="rId26"/>
    <p:sldId id="344" r:id="rId27"/>
    <p:sldId id="346" r:id="rId28"/>
    <p:sldId id="257" r:id="rId29"/>
    <p:sldId id="347" r:id="rId30"/>
    <p:sldId id="259" r:id="rId31"/>
    <p:sldId id="348" r:id="rId32"/>
    <p:sldId id="262" r:id="rId33"/>
    <p:sldId id="349" r:id="rId34"/>
    <p:sldId id="301" r:id="rId35"/>
    <p:sldId id="266" r:id="rId36"/>
    <p:sldId id="350" r:id="rId37"/>
    <p:sldId id="295" r:id="rId38"/>
    <p:sldId id="351" r:id="rId39"/>
    <p:sldId id="352" r:id="rId40"/>
    <p:sldId id="298" r:id="rId41"/>
    <p:sldId id="353" r:id="rId42"/>
    <p:sldId id="354" r:id="rId43"/>
    <p:sldId id="355" r:id="rId44"/>
    <p:sldId id="356" r:id="rId45"/>
    <p:sldId id="258" r:id="rId46"/>
    <p:sldId id="260" r:id="rId47"/>
    <p:sldId id="282" r:id="rId48"/>
    <p:sldId id="286" r:id="rId49"/>
    <p:sldId id="267" r:id="rId50"/>
    <p:sldId id="311" r:id="rId51"/>
    <p:sldId id="268" r:id="rId52"/>
    <p:sldId id="272" r:id="rId53"/>
    <p:sldId id="278" r:id="rId54"/>
    <p:sldId id="284" r:id="rId55"/>
    <p:sldId id="273" r:id="rId56"/>
    <p:sldId id="269" r:id="rId57"/>
    <p:sldId id="288" r:id="rId58"/>
    <p:sldId id="270" r:id="rId59"/>
    <p:sldId id="318" r:id="rId60"/>
    <p:sldId id="274" r:id="rId61"/>
    <p:sldId id="285" r:id="rId62"/>
    <p:sldId id="289" r:id="rId63"/>
    <p:sldId id="291" r:id="rId64"/>
    <p:sldId id="292" r:id="rId65"/>
    <p:sldId id="287" r:id="rId66"/>
    <p:sldId id="293" r:id="rId67"/>
    <p:sldId id="280" r:id="rId68"/>
    <p:sldId id="294" r:id="rId69"/>
    <p:sldId id="296" r:id="rId70"/>
    <p:sldId id="297" r:id="rId71"/>
    <p:sldId id="299" r:id="rId72"/>
    <p:sldId id="300" r:id="rId73"/>
    <p:sldId id="281" r:id="rId74"/>
    <p:sldId id="306" r:id="rId75"/>
    <p:sldId id="307" r:id="rId76"/>
    <p:sldId id="302" r:id="rId77"/>
    <p:sldId id="304" r:id="rId78"/>
    <p:sldId id="305" r:id="rId79"/>
    <p:sldId id="308" r:id="rId80"/>
    <p:sldId id="309" r:id="rId81"/>
  </p:sldIdLst>
  <p:sldSz cx="9144000" cy="6858000" type="screen4x3"/>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Verdana" panose="020B0604030504040204" pitchFamily="34" charset="0"/>
      <p:regular r:id="rId89"/>
      <p:bold r:id="rId90"/>
      <p:italic r:id="rId91"/>
      <p:boldItalic r:id="rId92"/>
    </p:embeddedFont>
    <p:embeddedFont>
      <p:font typeface="Wingdings 2" panose="05020102010507070707" pitchFamily="18" charset="2"/>
      <p:regular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E32607"/>
    <a:srgbClr val="BC2006"/>
    <a:srgbClr val="008C00"/>
    <a:srgbClr val="69B7CD"/>
    <a:srgbClr val="E95612"/>
    <a:srgbClr val="0066CC"/>
    <a:srgbClr val="DD4B08"/>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48" autoAdjust="0"/>
  </p:normalViewPr>
  <p:slideViewPr>
    <p:cSldViewPr>
      <p:cViewPr varScale="1">
        <p:scale>
          <a:sx n="61" d="100"/>
          <a:sy n="61" d="100"/>
        </p:scale>
        <p:origin x="165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4B6F0-B3A4-4AB8-83D0-A69AC388B75A}" type="doc">
      <dgm:prSet loTypeId="urn:microsoft.com/office/officeart/2005/8/layout/hChevron3" loCatId="process" qsTypeId="urn:microsoft.com/office/officeart/2005/8/quickstyle/simple3" qsCatId="simple" csTypeId="urn:microsoft.com/office/officeart/2005/8/colors/accent1_2" csCatId="accent1" phldr="1"/>
      <dgm:spPr/>
    </dgm:pt>
    <dgm:pt modelId="{0F62CCE9-CC70-4044-917B-121EB0656F3A}">
      <dgm:prSet phldrT="[Text]" custT="1"/>
      <dgm:spPr/>
      <dgm:t>
        <a:bodyPr/>
        <a:lstStyle/>
        <a:p>
          <a:pPr algn="ctr"/>
          <a:r>
            <a:rPr lang="en-US" sz="1400"/>
            <a:t>Amazon Web Services </a:t>
          </a:r>
        </a:p>
      </dgm:t>
    </dgm:pt>
    <dgm:pt modelId="{C779988C-1EAC-4A08-B533-BA9A44F6EABA}" type="parTrans" cxnId="{D5C67138-4E24-4DDB-856D-5CB5AB47AC4A}">
      <dgm:prSet/>
      <dgm:spPr/>
      <dgm:t>
        <a:bodyPr/>
        <a:lstStyle/>
        <a:p>
          <a:pPr algn="ctr"/>
          <a:endParaRPr lang="en-US" sz="1400"/>
        </a:p>
      </dgm:t>
    </dgm:pt>
    <dgm:pt modelId="{C5566C94-5305-4E26-94F0-9343775C77AC}" type="sibTrans" cxnId="{D5C67138-4E24-4DDB-856D-5CB5AB47AC4A}">
      <dgm:prSet/>
      <dgm:spPr/>
      <dgm:t>
        <a:bodyPr/>
        <a:lstStyle/>
        <a:p>
          <a:pPr algn="ctr"/>
          <a:endParaRPr lang="en-US" sz="1400"/>
        </a:p>
      </dgm:t>
    </dgm:pt>
    <dgm:pt modelId="{29D38317-3DCE-43F6-98A5-02DC8D694F68}">
      <dgm:prSet phldrT="[Text]" custT="1"/>
      <dgm:spPr/>
      <dgm:t>
        <a:bodyPr/>
        <a:lstStyle/>
        <a:p>
          <a:pPr algn="ctr"/>
          <a:r>
            <a:rPr lang="en-US" sz="1400"/>
            <a:t>AWS Architecture</a:t>
          </a:r>
        </a:p>
      </dgm:t>
    </dgm:pt>
    <dgm:pt modelId="{138AD16C-7F60-4A6D-9DB2-C35A9E12197C}" type="parTrans" cxnId="{3321392D-F421-4B75-928D-AE5A6469752D}">
      <dgm:prSet/>
      <dgm:spPr/>
      <dgm:t>
        <a:bodyPr/>
        <a:lstStyle/>
        <a:p>
          <a:pPr algn="ctr"/>
          <a:endParaRPr lang="en-US" sz="1400"/>
        </a:p>
      </dgm:t>
    </dgm:pt>
    <dgm:pt modelId="{E0879987-2CCC-4BAE-91FB-87A11588F26A}" type="sibTrans" cxnId="{3321392D-F421-4B75-928D-AE5A6469752D}">
      <dgm:prSet/>
      <dgm:spPr/>
      <dgm:t>
        <a:bodyPr/>
        <a:lstStyle/>
        <a:p>
          <a:pPr algn="ctr"/>
          <a:endParaRPr lang="en-US" sz="1400"/>
        </a:p>
      </dgm:t>
    </dgm:pt>
    <dgm:pt modelId="{1F1F32B6-3C8F-4D3E-A75A-6D670937D15C}">
      <dgm:prSet phldrT="[Text]" custT="1"/>
      <dgm:spPr/>
      <dgm:t>
        <a:bodyPr/>
        <a:lstStyle/>
        <a:p>
          <a:pPr algn="ctr"/>
          <a:r>
            <a:rPr lang="en-US" sz="1400"/>
            <a:t>Add AWS Education Credit for  $100</a:t>
          </a:r>
        </a:p>
      </dgm:t>
    </dgm:pt>
    <dgm:pt modelId="{5427E838-8CB7-40F5-A585-05ADDA979ABC}" type="parTrans" cxnId="{BC57D6DC-DDDD-4314-8917-53A6A8B20C1F}">
      <dgm:prSet/>
      <dgm:spPr/>
      <dgm:t>
        <a:bodyPr/>
        <a:lstStyle/>
        <a:p>
          <a:pPr algn="ctr"/>
          <a:endParaRPr lang="en-US" sz="1400"/>
        </a:p>
      </dgm:t>
    </dgm:pt>
    <dgm:pt modelId="{9EA73847-41C3-48F8-BB7E-83F1FCE269B9}" type="sibTrans" cxnId="{BC57D6DC-DDDD-4314-8917-53A6A8B20C1F}">
      <dgm:prSet/>
      <dgm:spPr/>
      <dgm:t>
        <a:bodyPr/>
        <a:lstStyle/>
        <a:p>
          <a:pPr algn="ctr"/>
          <a:endParaRPr lang="en-US" sz="1400"/>
        </a:p>
      </dgm:t>
    </dgm:pt>
    <dgm:pt modelId="{9648EA9E-05E2-44C4-8975-6F1712D0A0EF}">
      <dgm:prSet phldrT="[Text]" custT="1"/>
      <dgm:spPr/>
      <dgm:t>
        <a:bodyPr/>
        <a:lstStyle/>
        <a:p>
          <a:pPr algn="ctr"/>
          <a:r>
            <a:rPr lang="en-US" sz="1400" dirty="0"/>
            <a:t>AWS Account Creation</a:t>
          </a:r>
        </a:p>
      </dgm:t>
    </dgm:pt>
    <dgm:pt modelId="{9F607E9D-744E-48A8-A549-0B73EF0C6D34}" type="parTrans" cxnId="{9F09908C-DF79-4159-B856-96DB7F40D9CD}">
      <dgm:prSet/>
      <dgm:spPr/>
      <dgm:t>
        <a:bodyPr/>
        <a:lstStyle/>
        <a:p>
          <a:pPr algn="ctr"/>
          <a:endParaRPr lang="en-US" sz="1400"/>
        </a:p>
      </dgm:t>
    </dgm:pt>
    <dgm:pt modelId="{B18F6D7F-3C1C-4403-92A7-10C1BC285D8F}" type="sibTrans" cxnId="{9F09908C-DF79-4159-B856-96DB7F40D9CD}">
      <dgm:prSet/>
      <dgm:spPr/>
      <dgm:t>
        <a:bodyPr/>
        <a:lstStyle/>
        <a:p>
          <a:pPr algn="ctr"/>
          <a:endParaRPr lang="en-US" sz="1400"/>
        </a:p>
      </dgm:t>
    </dgm:pt>
    <dgm:pt modelId="{3EBC9D96-4C0D-4CCF-A2A3-B11369C57CF0}">
      <dgm:prSet phldrT="[Text]" custT="1"/>
      <dgm:spPr/>
      <dgm:t>
        <a:bodyPr/>
        <a:lstStyle/>
        <a:p>
          <a:pPr algn="ctr"/>
          <a:r>
            <a:rPr lang="en-US" sz="1400" dirty="0"/>
            <a:t>SSH to instance</a:t>
          </a:r>
        </a:p>
      </dgm:t>
    </dgm:pt>
    <dgm:pt modelId="{07958F18-A93A-4CE6-91C3-D50A0805EF64}" type="parTrans" cxnId="{45A1758B-6A80-44F8-9A86-9D189A55FEBA}">
      <dgm:prSet/>
      <dgm:spPr/>
      <dgm:t>
        <a:bodyPr/>
        <a:lstStyle/>
        <a:p>
          <a:pPr algn="ctr"/>
          <a:endParaRPr lang="en-US" sz="1400"/>
        </a:p>
      </dgm:t>
    </dgm:pt>
    <dgm:pt modelId="{E8D7C1C8-7F6F-4768-8941-370CC21B1BA6}" type="sibTrans" cxnId="{45A1758B-6A80-44F8-9A86-9D189A55FEBA}">
      <dgm:prSet/>
      <dgm:spPr/>
      <dgm:t>
        <a:bodyPr/>
        <a:lstStyle/>
        <a:p>
          <a:pPr algn="ctr"/>
          <a:endParaRPr lang="en-US" sz="1400"/>
        </a:p>
      </dgm:t>
    </dgm:pt>
    <dgm:pt modelId="{D46CEF5C-B7E4-4F36-BC43-E97AFC18C962}">
      <dgm:prSet phldrT="[Text]" custT="1"/>
      <dgm:spPr/>
      <dgm:t>
        <a:bodyPr/>
        <a:lstStyle/>
        <a:p>
          <a:pPr algn="ctr"/>
          <a:r>
            <a:rPr lang="en-US" sz="1400"/>
            <a:t>Launch instance</a:t>
          </a:r>
        </a:p>
      </dgm:t>
    </dgm:pt>
    <dgm:pt modelId="{562A25EC-8D13-4051-847C-F30461B64B5D}" type="parTrans" cxnId="{E5286BF2-576F-4D14-9319-9C9528584AB6}">
      <dgm:prSet/>
      <dgm:spPr/>
      <dgm:t>
        <a:bodyPr/>
        <a:lstStyle/>
        <a:p>
          <a:pPr algn="ctr"/>
          <a:endParaRPr lang="en-US" sz="1400"/>
        </a:p>
      </dgm:t>
    </dgm:pt>
    <dgm:pt modelId="{477584B4-36A7-46C2-ACDA-626C09C0AE8B}" type="sibTrans" cxnId="{E5286BF2-576F-4D14-9319-9C9528584AB6}">
      <dgm:prSet/>
      <dgm:spPr/>
      <dgm:t>
        <a:bodyPr/>
        <a:lstStyle/>
        <a:p>
          <a:pPr algn="ctr"/>
          <a:endParaRPr lang="en-US" sz="1400"/>
        </a:p>
      </dgm:t>
    </dgm:pt>
    <dgm:pt modelId="{E954936B-7953-4FF4-BA5C-968BB55B69B7}" type="pres">
      <dgm:prSet presAssocID="{5894B6F0-B3A4-4AB8-83D0-A69AC388B75A}" presName="Name0" presStyleCnt="0">
        <dgm:presLayoutVars>
          <dgm:dir/>
          <dgm:resizeHandles val="exact"/>
        </dgm:presLayoutVars>
      </dgm:prSet>
      <dgm:spPr/>
    </dgm:pt>
    <dgm:pt modelId="{E4B6CBA7-B3F7-45FD-BA8B-F9CA515154C1}" type="pres">
      <dgm:prSet presAssocID="{0F62CCE9-CC70-4044-917B-121EB0656F3A}" presName="parTxOnly" presStyleLbl="node1" presStyleIdx="0" presStyleCnt="6" custScaleX="155110" custScaleY="175629" custLinFactNeighborX="-109" custLinFactNeighborY="-530">
        <dgm:presLayoutVars>
          <dgm:bulletEnabled val="1"/>
        </dgm:presLayoutVars>
      </dgm:prSet>
      <dgm:spPr/>
    </dgm:pt>
    <dgm:pt modelId="{D900AACA-2894-4710-A64E-8D37A1B29B80}" type="pres">
      <dgm:prSet presAssocID="{C5566C94-5305-4E26-94F0-9343775C77AC}" presName="parSpace" presStyleCnt="0"/>
      <dgm:spPr/>
    </dgm:pt>
    <dgm:pt modelId="{02ACFB29-FFD8-451D-AE82-43CEED779974}" type="pres">
      <dgm:prSet presAssocID="{29D38317-3DCE-43F6-98A5-02DC8D694F68}" presName="parTxOnly" presStyleLbl="node1" presStyleIdx="1" presStyleCnt="6" custScaleX="204735" custScaleY="175629" custLinFactNeighborX="-49443">
        <dgm:presLayoutVars>
          <dgm:bulletEnabled val="1"/>
        </dgm:presLayoutVars>
      </dgm:prSet>
      <dgm:spPr/>
    </dgm:pt>
    <dgm:pt modelId="{B017CF00-4D8A-4723-A684-D67A250D344A}" type="pres">
      <dgm:prSet presAssocID="{E0879987-2CCC-4BAE-91FB-87A11588F26A}" presName="parSpace" presStyleCnt="0"/>
      <dgm:spPr/>
    </dgm:pt>
    <dgm:pt modelId="{A8FA14D5-3236-450E-8F3A-1A587BC074DE}" type="pres">
      <dgm:prSet presAssocID="{9648EA9E-05E2-44C4-8975-6F1712D0A0EF}" presName="parTxOnly" presStyleLbl="node1" presStyleIdx="2" presStyleCnt="6" custScaleX="174351" custScaleY="175629" custLinFactX="-69" custLinFactNeighborX="-100000" custLinFactNeighborY="-790">
        <dgm:presLayoutVars>
          <dgm:bulletEnabled val="1"/>
        </dgm:presLayoutVars>
      </dgm:prSet>
      <dgm:spPr/>
    </dgm:pt>
    <dgm:pt modelId="{2CFCA8AE-4C16-45FA-8632-CA042591B4B1}" type="pres">
      <dgm:prSet presAssocID="{B18F6D7F-3C1C-4403-92A7-10C1BC285D8F}" presName="parSpace" presStyleCnt="0"/>
      <dgm:spPr/>
    </dgm:pt>
    <dgm:pt modelId="{73790DFD-CC0B-406F-9BAE-E523110DBD1E}" type="pres">
      <dgm:prSet presAssocID="{1F1F32B6-3C8F-4D3E-A75A-6D670937D15C}" presName="parTxOnly" presStyleLbl="node1" presStyleIdx="3" presStyleCnt="6" custScaleX="249683" custScaleY="175629" custLinFactX="-8933" custLinFactNeighborX="-100000" custLinFactNeighborY="-1660">
        <dgm:presLayoutVars>
          <dgm:bulletEnabled val="1"/>
        </dgm:presLayoutVars>
      </dgm:prSet>
      <dgm:spPr/>
    </dgm:pt>
    <dgm:pt modelId="{B7A817D1-1CF2-4B2E-8561-E5EC8F3A198C}" type="pres">
      <dgm:prSet presAssocID="{9EA73847-41C3-48F8-BB7E-83F1FCE269B9}" presName="parSpace" presStyleCnt="0"/>
      <dgm:spPr/>
    </dgm:pt>
    <dgm:pt modelId="{56530D19-60FA-437A-A01B-D61D9EB7B420}" type="pres">
      <dgm:prSet presAssocID="{D46CEF5C-B7E4-4F36-BC43-E97AFC18C962}" presName="parTxOnly" presStyleLbl="node1" presStyleIdx="4" presStyleCnt="6" custScaleX="165791" custScaleY="174143" custLinFactX="-16614" custLinFactNeighborX="-100000" custLinFactNeighborY="-2861">
        <dgm:presLayoutVars>
          <dgm:bulletEnabled val="1"/>
        </dgm:presLayoutVars>
      </dgm:prSet>
      <dgm:spPr/>
    </dgm:pt>
    <dgm:pt modelId="{4FF5EE92-71F2-4ABF-9CB9-0ED2B01C699C}" type="pres">
      <dgm:prSet presAssocID="{477584B4-36A7-46C2-ACDA-626C09C0AE8B}" presName="parSpace" presStyleCnt="0"/>
      <dgm:spPr/>
    </dgm:pt>
    <dgm:pt modelId="{D01F320E-144B-4515-8C2B-05EA1441030E}" type="pres">
      <dgm:prSet presAssocID="{3EBC9D96-4C0D-4CCF-A2A3-B11369C57CF0}" presName="parTxOnly" presStyleLbl="node1" presStyleIdx="5" presStyleCnt="6" custScaleX="160169" custScaleY="172017" custLinFactX="-25213" custLinFactNeighborX="-100000" custLinFactNeighborY="-3013">
        <dgm:presLayoutVars>
          <dgm:bulletEnabled val="1"/>
        </dgm:presLayoutVars>
      </dgm:prSet>
      <dgm:spPr/>
    </dgm:pt>
  </dgm:ptLst>
  <dgm:cxnLst>
    <dgm:cxn modelId="{3321392D-F421-4B75-928D-AE5A6469752D}" srcId="{5894B6F0-B3A4-4AB8-83D0-A69AC388B75A}" destId="{29D38317-3DCE-43F6-98A5-02DC8D694F68}" srcOrd="1" destOrd="0" parTransId="{138AD16C-7F60-4A6D-9DB2-C35A9E12197C}" sibTransId="{E0879987-2CCC-4BAE-91FB-87A11588F26A}"/>
    <dgm:cxn modelId="{A5360833-1546-FB48-80F3-6980F85771F2}" type="presOf" srcId="{9648EA9E-05E2-44C4-8975-6F1712D0A0EF}" destId="{A8FA14D5-3236-450E-8F3A-1A587BC074DE}" srcOrd="0" destOrd="0" presId="urn:microsoft.com/office/officeart/2005/8/layout/hChevron3"/>
    <dgm:cxn modelId="{D5C67138-4E24-4DDB-856D-5CB5AB47AC4A}" srcId="{5894B6F0-B3A4-4AB8-83D0-A69AC388B75A}" destId="{0F62CCE9-CC70-4044-917B-121EB0656F3A}" srcOrd="0" destOrd="0" parTransId="{C779988C-1EAC-4A08-B533-BA9A44F6EABA}" sibTransId="{C5566C94-5305-4E26-94F0-9343775C77AC}"/>
    <dgm:cxn modelId="{C18D013E-4674-DD49-8374-5FF79FB991A9}" type="presOf" srcId="{D46CEF5C-B7E4-4F36-BC43-E97AFC18C962}" destId="{56530D19-60FA-437A-A01B-D61D9EB7B420}" srcOrd="0" destOrd="0" presId="urn:microsoft.com/office/officeart/2005/8/layout/hChevron3"/>
    <dgm:cxn modelId="{CF42FC66-AF2B-0646-AEF7-3B1D864620D8}" type="presOf" srcId="{1F1F32B6-3C8F-4D3E-A75A-6D670937D15C}" destId="{73790DFD-CC0B-406F-9BAE-E523110DBD1E}" srcOrd="0" destOrd="0" presId="urn:microsoft.com/office/officeart/2005/8/layout/hChevron3"/>
    <dgm:cxn modelId="{47301F76-5FC7-924F-8CE7-A4368CDFDD93}" type="presOf" srcId="{5894B6F0-B3A4-4AB8-83D0-A69AC388B75A}" destId="{E954936B-7953-4FF4-BA5C-968BB55B69B7}" srcOrd="0" destOrd="0" presId="urn:microsoft.com/office/officeart/2005/8/layout/hChevron3"/>
    <dgm:cxn modelId="{45A1758B-6A80-44F8-9A86-9D189A55FEBA}" srcId="{5894B6F0-B3A4-4AB8-83D0-A69AC388B75A}" destId="{3EBC9D96-4C0D-4CCF-A2A3-B11369C57CF0}" srcOrd="5" destOrd="0" parTransId="{07958F18-A93A-4CE6-91C3-D50A0805EF64}" sibTransId="{E8D7C1C8-7F6F-4768-8941-370CC21B1BA6}"/>
    <dgm:cxn modelId="{9F09908C-DF79-4159-B856-96DB7F40D9CD}" srcId="{5894B6F0-B3A4-4AB8-83D0-A69AC388B75A}" destId="{9648EA9E-05E2-44C4-8975-6F1712D0A0EF}" srcOrd="2" destOrd="0" parTransId="{9F607E9D-744E-48A8-A549-0B73EF0C6D34}" sibTransId="{B18F6D7F-3C1C-4403-92A7-10C1BC285D8F}"/>
    <dgm:cxn modelId="{276EE69D-C318-3649-BF6D-0412CF2AEF52}" type="presOf" srcId="{0F62CCE9-CC70-4044-917B-121EB0656F3A}" destId="{E4B6CBA7-B3F7-45FD-BA8B-F9CA515154C1}" srcOrd="0" destOrd="0" presId="urn:microsoft.com/office/officeart/2005/8/layout/hChevron3"/>
    <dgm:cxn modelId="{CA7995A4-3E7C-CD45-AA86-20CA53CBE046}" type="presOf" srcId="{29D38317-3DCE-43F6-98A5-02DC8D694F68}" destId="{02ACFB29-FFD8-451D-AE82-43CEED779974}" srcOrd="0" destOrd="0" presId="urn:microsoft.com/office/officeart/2005/8/layout/hChevron3"/>
    <dgm:cxn modelId="{BC57D6DC-DDDD-4314-8917-53A6A8B20C1F}" srcId="{5894B6F0-B3A4-4AB8-83D0-A69AC388B75A}" destId="{1F1F32B6-3C8F-4D3E-A75A-6D670937D15C}" srcOrd="3" destOrd="0" parTransId="{5427E838-8CB7-40F5-A585-05ADDA979ABC}" sibTransId="{9EA73847-41C3-48F8-BB7E-83F1FCE269B9}"/>
    <dgm:cxn modelId="{FB751FF0-3764-0547-8358-73F98C84E24E}" type="presOf" srcId="{3EBC9D96-4C0D-4CCF-A2A3-B11369C57CF0}" destId="{D01F320E-144B-4515-8C2B-05EA1441030E}" srcOrd="0" destOrd="0" presId="urn:microsoft.com/office/officeart/2005/8/layout/hChevron3"/>
    <dgm:cxn modelId="{E5286BF2-576F-4D14-9319-9C9528584AB6}" srcId="{5894B6F0-B3A4-4AB8-83D0-A69AC388B75A}" destId="{D46CEF5C-B7E4-4F36-BC43-E97AFC18C962}" srcOrd="4" destOrd="0" parTransId="{562A25EC-8D13-4051-847C-F30461B64B5D}" sibTransId="{477584B4-36A7-46C2-ACDA-626C09C0AE8B}"/>
    <dgm:cxn modelId="{E0159879-D2CE-2646-BA14-07F54888A712}" type="presParOf" srcId="{E954936B-7953-4FF4-BA5C-968BB55B69B7}" destId="{E4B6CBA7-B3F7-45FD-BA8B-F9CA515154C1}" srcOrd="0" destOrd="0" presId="urn:microsoft.com/office/officeart/2005/8/layout/hChevron3"/>
    <dgm:cxn modelId="{B2FE69A4-3208-8444-93EE-1427989EA7C3}" type="presParOf" srcId="{E954936B-7953-4FF4-BA5C-968BB55B69B7}" destId="{D900AACA-2894-4710-A64E-8D37A1B29B80}" srcOrd="1" destOrd="0" presId="urn:microsoft.com/office/officeart/2005/8/layout/hChevron3"/>
    <dgm:cxn modelId="{5881B0EC-5CCD-854A-94F2-315A8D945064}" type="presParOf" srcId="{E954936B-7953-4FF4-BA5C-968BB55B69B7}" destId="{02ACFB29-FFD8-451D-AE82-43CEED779974}" srcOrd="2" destOrd="0" presId="urn:microsoft.com/office/officeart/2005/8/layout/hChevron3"/>
    <dgm:cxn modelId="{8D795691-4A46-1C43-86E1-9AF0AFF6CD54}" type="presParOf" srcId="{E954936B-7953-4FF4-BA5C-968BB55B69B7}" destId="{B017CF00-4D8A-4723-A684-D67A250D344A}" srcOrd="3" destOrd="0" presId="urn:microsoft.com/office/officeart/2005/8/layout/hChevron3"/>
    <dgm:cxn modelId="{638415A7-AC78-9647-A70A-C5D2D1E9E013}" type="presParOf" srcId="{E954936B-7953-4FF4-BA5C-968BB55B69B7}" destId="{A8FA14D5-3236-450E-8F3A-1A587BC074DE}" srcOrd="4" destOrd="0" presId="urn:microsoft.com/office/officeart/2005/8/layout/hChevron3"/>
    <dgm:cxn modelId="{120B40BF-1823-FF48-8481-E49402A1EE76}" type="presParOf" srcId="{E954936B-7953-4FF4-BA5C-968BB55B69B7}" destId="{2CFCA8AE-4C16-45FA-8632-CA042591B4B1}" srcOrd="5" destOrd="0" presId="urn:microsoft.com/office/officeart/2005/8/layout/hChevron3"/>
    <dgm:cxn modelId="{03B8A8FE-6351-5D43-B12A-7B263C3B0F3D}" type="presParOf" srcId="{E954936B-7953-4FF4-BA5C-968BB55B69B7}" destId="{73790DFD-CC0B-406F-9BAE-E523110DBD1E}" srcOrd="6" destOrd="0" presId="urn:microsoft.com/office/officeart/2005/8/layout/hChevron3"/>
    <dgm:cxn modelId="{CFBAFA41-DD63-7748-BACA-7860CF3CB9BF}" type="presParOf" srcId="{E954936B-7953-4FF4-BA5C-968BB55B69B7}" destId="{B7A817D1-1CF2-4B2E-8561-E5EC8F3A198C}" srcOrd="7" destOrd="0" presId="urn:microsoft.com/office/officeart/2005/8/layout/hChevron3"/>
    <dgm:cxn modelId="{8FD5A685-3538-E840-AA5C-E755E938D45A}" type="presParOf" srcId="{E954936B-7953-4FF4-BA5C-968BB55B69B7}" destId="{56530D19-60FA-437A-A01B-D61D9EB7B420}" srcOrd="8" destOrd="0" presId="urn:microsoft.com/office/officeart/2005/8/layout/hChevron3"/>
    <dgm:cxn modelId="{D818924E-ED5A-6D46-9C83-D411F385A232}" type="presParOf" srcId="{E954936B-7953-4FF4-BA5C-968BB55B69B7}" destId="{4FF5EE92-71F2-4ABF-9CB9-0ED2B01C699C}" srcOrd="9" destOrd="0" presId="urn:microsoft.com/office/officeart/2005/8/layout/hChevron3"/>
    <dgm:cxn modelId="{EFD968AF-18F5-7043-9054-EFA90AE2029E}" type="presParOf" srcId="{E954936B-7953-4FF4-BA5C-968BB55B69B7}" destId="{D01F320E-144B-4515-8C2B-05EA1441030E}"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BC3EFE-4BEB-461B-8CF4-4BDCF4A907A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D7ACFCD-1287-4530-A6B0-CCABDF69CC4B}">
      <dgm:prSet phldrT="[Text]"/>
      <dgm:spPr/>
      <dgm:t>
        <a:bodyPr/>
        <a:lstStyle/>
        <a:p>
          <a:r>
            <a:rPr lang="en-US"/>
            <a:t>AWS SDK</a:t>
          </a:r>
        </a:p>
      </dgm:t>
    </dgm:pt>
    <dgm:pt modelId="{8A0A2317-6925-413F-8B3F-EF09F52EBCEF}" type="parTrans" cxnId="{28C35A1F-8823-48DB-BD85-47938F269755}">
      <dgm:prSet/>
      <dgm:spPr/>
      <dgm:t>
        <a:bodyPr/>
        <a:lstStyle/>
        <a:p>
          <a:endParaRPr lang="en-US"/>
        </a:p>
      </dgm:t>
    </dgm:pt>
    <dgm:pt modelId="{6F3F595D-4063-4E8A-8D56-45699D50D02B}" type="sibTrans" cxnId="{28C35A1F-8823-48DB-BD85-47938F269755}">
      <dgm:prSet/>
      <dgm:spPr/>
      <dgm:t>
        <a:bodyPr/>
        <a:lstStyle/>
        <a:p>
          <a:endParaRPr lang="en-US"/>
        </a:p>
      </dgm:t>
    </dgm:pt>
    <dgm:pt modelId="{C2C8DE92-5BF0-43E6-A184-8D6E601BE53A}">
      <dgm:prSet phldrT="[Text]"/>
      <dgm:spPr/>
      <dgm:t>
        <a:bodyPr/>
        <a:lstStyle/>
        <a:p>
          <a:r>
            <a:rPr lang="en-US" dirty="0"/>
            <a:t>AWS Toolkit </a:t>
          </a:r>
        </a:p>
      </dgm:t>
    </dgm:pt>
    <dgm:pt modelId="{12EAAC9B-5CE4-4CE7-870D-B31C1A45116E}" type="parTrans" cxnId="{E5DA9599-E789-41BF-B9D8-191DA10AB96B}">
      <dgm:prSet/>
      <dgm:spPr/>
      <dgm:t>
        <a:bodyPr/>
        <a:lstStyle/>
        <a:p>
          <a:endParaRPr lang="en-US"/>
        </a:p>
      </dgm:t>
    </dgm:pt>
    <dgm:pt modelId="{84D8ED05-5B62-4A04-8D92-F02E9432DBE5}" type="sibTrans" cxnId="{E5DA9599-E789-41BF-B9D8-191DA10AB96B}">
      <dgm:prSet/>
      <dgm:spPr/>
      <dgm:t>
        <a:bodyPr/>
        <a:lstStyle/>
        <a:p>
          <a:endParaRPr lang="en-US"/>
        </a:p>
      </dgm:t>
    </dgm:pt>
    <dgm:pt modelId="{80CB4807-E19A-4426-ACC6-F955260CC610}" type="pres">
      <dgm:prSet presAssocID="{1ABC3EFE-4BEB-461B-8CF4-4BDCF4A907AB}" presName="linear" presStyleCnt="0">
        <dgm:presLayoutVars>
          <dgm:dir/>
          <dgm:animLvl val="lvl"/>
          <dgm:resizeHandles val="exact"/>
        </dgm:presLayoutVars>
      </dgm:prSet>
      <dgm:spPr/>
    </dgm:pt>
    <dgm:pt modelId="{56D43577-09DC-4DCF-A77E-AF8251ABAD60}" type="pres">
      <dgm:prSet presAssocID="{4D7ACFCD-1287-4530-A6B0-CCABDF69CC4B}" presName="parentLin" presStyleCnt="0"/>
      <dgm:spPr/>
    </dgm:pt>
    <dgm:pt modelId="{41AFCEE5-7137-408D-8A18-F5931987C523}" type="pres">
      <dgm:prSet presAssocID="{4D7ACFCD-1287-4530-A6B0-CCABDF69CC4B}" presName="parentLeftMargin" presStyleLbl="node1" presStyleIdx="0" presStyleCnt="2"/>
      <dgm:spPr/>
    </dgm:pt>
    <dgm:pt modelId="{B4EC7150-3CF7-45E0-9809-ACF2C4C256E3}" type="pres">
      <dgm:prSet presAssocID="{4D7ACFCD-1287-4530-A6B0-CCABDF69CC4B}" presName="parentText" presStyleLbl="node1" presStyleIdx="0" presStyleCnt="2">
        <dgm:presLayoutVars>
          <dgm:chMax val="0"/>
          <dgm:bulletEnabled val="1"/>
        </dgm:presLayoutVars>
      </dgm:prSet>
      <dgm:spPr/>
    </dgm:pt>
    <dgm:pt modelId="{AFB90D23-D5A8-4E53-8003-4CB5F4FD1FA5}" type="pres">
      <dgm:prSet presAssocID="{4D7ACFCD-1287-4530-A6B0-CCABDF69CC4B}" presName="negativeSpace" presStyleCnt="0"/>
      <dgm:spPr/>
    </dgm:pt>
    <dgm:pt modelId="{395B374F-F785-48ED-BCB4-6911D655600B}" type="pres">
      <dgm:prSet presAssocID="{4D7ACFCD-1287-4530-A6B0-CCABDF69CC4B}" presName="childText" presStyleLbl="conFgAcc1" presStyleIdx="0" presStyleCnt="2">
        <dgm:presLayoutVars>
          <dgm:bulletEnabled val="1"/>
        </dgm:presLayoutVars>
      </dgm:prSet>
      <dgm:spPr/>
    </dgm:pt>
    <dgm:pt modelId="{20270D1B-86C9-4760-803E-3FF2A7781E5C}" type="pres">
      <dgm:prSet presAssocID="{6F3F595D-4063-4E8A-8D56-45699D50D02B}" presName="spaceBetweenRectangles" presStyleCnt="0"/>
      <dgm:spPr/>
    </dgm:pt>
    <dgm:pt modelId="{8952C4C9-978C-4917-A9AC-64CBF33B85A6}" type="pres">
      <dgm:prSet presAssocID="{C2C8DE92-5BF0-43E6-A184-8D6E601BE53A}" presName="parentLin" presStyleCnt="0"/>
      <dgm:spPr/>
    </dgm:pt>
    <dgm:pt modelId="{E4A85432-2DAA-4C27-93A3-0A6E72FA6A36}" type="pres">
      <dgm:prSet presAssocID="{C2C8DE92-5BF0-43E6-A184-8D6E601BE53A}" presName="parentLeftMargin" presStyleLbl="node1" presStyleIdx="0" presStyleCnt="2"/>
      <dgm:spPr/>
    </dgm:pt>
    <dgm:pt modelId="{4873E84F-3EF8-4B78-A698-F7915566B0CB}" type="pres">
      <dgm:prSet presAssocID="{C2C8DE92-5BF0-43E6-A184-8D6E601BE53A}" presName="parentText" presStyleLbl="node1" presStyleIdx="1" presStyleCnt="2">
        <dgm:presLayoutVars>
          <dgm:chMax val="0"/>
          <dgm:bulletEnabled val="1"/>
        </dgm:presLayoutVars>
      </dgm:prSet>
      <dgm:spPr/>
    </dgm:pt>
    <dgm:pt modelId="{73A566FA-4C60-426B-A517-5912D2453B94}" type="pres">
      <dgm:prSet presAssocID="{C2C8DE92-5BF0-43E6-A184-8D6E601BE53A}" presName="negativeSpace" presStyleCnt="0"/>
      <dgm:spPr/>
    </dgm:pt>
    <dgm:pt modelId="{72E934BE-D3F0-44DE-9150-36A38C634987}" type="pres">
      <dgm:prSet presAssocID="{C2C8DE92-5BF0-43E6-A184-8D6E601BE53A}" presName="childText" presStyleLbl="conFgAcc1" presStyleIdx="1" presStyleCnt="2">
        <dgm:presLayoutVars>
          <dgm:bulletEnabled val="1"/>
        </dgm:presLayoutVars>
      </dgm:prSet>
      <dgm:spPr/>
    </dgm:pt>
  </dgm:ptLst>
  <dgm:cxnLst>
    <dgm:cxn modelId="{28C35A1F-8823-48DB-BD85-47938F269755}" srcId="{1ABC3EFE-4BEB-461B-8CF4-4BDCF4A907AB}" destId="{4D7ACFCD-1287-4530-A6B0-CCABDF69CC4B}" srcOrd="0" destOrd="0" parTransId="{8A0A2317-6925-413F-8B3F-EF09F52EBCEF}" sibTransId="{6F3F595D-4063-4E8A-8D56-45699D50D02B}"/>
    <dgm:cxn modelId="{E5E31964-6E69-4255-B444-F64639D787B3}" type="presOf" srcId="{1ABC3EFE-4BEB-461B-8CF4-4BDCF4A907AB}" destId="{80CB4807-E19A-4426-ACC6-F955260CC610}" srcOrd="0" destOrd="0" presId="urn:microsoft.com/office/officeart/2005/8/layout/list1"/>
    <dgm:cxn modelId="{238C5C70-521E-4B99-9294-9E1CB4B2A282}" type="presOf" srcId="{4D7ACFCD-1287-4530-A6B0-CCABDF69CC4B}" destId="{B4EC7150-3CF7-45E0-9809-ACF2C4C256E3}" srcOrd="1" destOrd="0" presId="urn:microsoft.com/office/officeart/2005/8/layout/list1"/>
    <dgm:cxn modelId="{47BD557D-6499-4F17-9D95-F133D91942F7}" type="presOf" srcId="{4D7ACFCD-1287-4530-A6B0-CCABDF69CC4B}" destId="{41AFCEE5-7137-408D-8A18-F5931987C523}" srcOrd="0" destOrd="0" presId="urn:microsoft.com/office/officeart/2005/8/layout/list1"/>
    <dgm:cxn modelId="{6C293997-4E6C-43AD-A1F0-DBDD94F2C3B3}" type="presOf" srcId="{C2C8DE92-5BF0-43E6-A184-8D6E601BE53A}" destId="{E4A85432-2DAA-4C27-93A3-0A6E72FA6A36}" srcOrd="0" destOrd="0" presId="urn:microsoft.com/office/officeart/2005/8/layout/list1"/>
    <dgm:cxn modelId="{E5DA9599-E789-41BF-B9D8-191DA10AB96B}" srcId="{1ABC3EFE-4BEB-461B-8CF4-4BDCF4A907AB}" destId="{C2C8DE92-5BF0-43E6-A184-8D6E601BE53A}" srcOrd="1" destOrd="0" parTransId="{12EAAC9B-5CE4-4CE7-870D-B31C1A45116E}" sibTransId="{84D8ED05-5B62-4A04-8D92-F02E9432DBE5}"/>
    <dgm:cxn modelId="{4FBD0AA9-6514-4F25-866A-E46DC3548FEC}" type="presOf" srcId="{C2C8DE92-5BF0-43E6-A184-8D6E601BE53A}" destId="{4873E84F-3EF8-4B78-A698-F7915566B0CB}" srcOrd="1" destOrd="0" presId="urn:microsoft.com/office/officeart/2005/8/layout/list1"/>
    <dgm:cxn modelId="{E04946C2-CB71-4226-88F4-F72D81D62BDC}" type="presParOf" srcId="{80CB4807-E19A-4426-ACC6-F955260CC610}" destId="{56D43577-09DC-4DCF-A77E-AF8251ABAD60}" srcOrd="0" destOrd="0" presId="urn:microsoft.com/office/officeart/2005/8/layout/list1"/>
    <dgm:cxn modelId="{7C64698F-39DC-4FD1-9688-7ADFCFBDB633}" type="presParOf" srcId="{56D43577-09DC-4DCF-A77E-AF8251ABAD60}" destId="{41AFCEE5-7137-408D-8A18-F5931987C523}" srcOrd="0" destOrd="0" presId="urn:microsoft.com/office/officeart/2005/8/layout/list1"/>
    <dgm:cxn modelId="{B3D08F6B-2724-476B-BF04-841231F285DC}" type="presParOf" srcId="{56D43577-09DC-4DCF-A77E-AF8251ABAD60}" destId="{B4EC7150-3CF7-45E0-9809-ACF2C4C256E3}" srcOrd="1" destOrd="0" presId="urn:microsoft.com/office/officeart/2005/8/layout/list1"/>
    <dgm:cxn modelId="{209505DD-074F-4F07-9D84-0D21BB2DCA13}" type="presParOf" srcId="{80CB4807-E19A-4426-ACC6-F955260CC610}" destId="{AFB90D23-D5A8-4E53-8003-4CB5F4FD1FA5}" srcOrd="1" destOrd="0" presId="urn:microsoft.com/office/officeart/2005/8/layout/list1"/>
    <dgm:cxn modelId="{79A8D4C2-198C-4401-927A-45B693EA6296}" type="presParOf" srcId="{80CB4807-E19A-4426-ACC6-F955260CC610}" destId="{395B374F-F785-48ED-BCB4-6911D655600B}" srcOrd="2" destOrd="0" presId="urn:microsoft.com/office/officeart/2005/8/layout/list1"/>
    <dgm:cxn modelId="{56708DCF-6A41-4BFF-A8A5-AEE591BFACCF}" type="presParOf" srcId="{80CB4807-E19A-4426-ACC6-F955260CC610}" destId="{20270D1B-86C9-4760-803E-3FF2A7781E5C}" srcOrd="3" destOrd="0" presId="urn:microsoft.com/office/officeart/2005/8/layout/list1"/>
    <dgm:cxn modelId="{7F68EA03-E324-43DD-AAD9-6EEB6A7D58B8}" type="presParOf" srcId="{80CB4807-E19A-4426-ACC6-F955260CC610}" destId="{8952C4C9-978C-4917-A9AC-64CBF33B85A6}" srcOrd="4" destOrd="0" presId="urn:microsoft.com/office/officeart/2005/8/layout/list1"/>
    <dgm:cxn modelId="{2DCD9F1C-C000-414D-9BD3-D0566BB9E1AC}" type="presParOf" srcId="{8952C4C9-978C-4917-A9AC-64CBF33B85A6}" destId="{E4A85432-2DAA-4C27-93A3-0A6E72FA6A36}" srcOrd="0" destOrd="0" presId="urn:microsoft.com/office/officeart/2005/8/layout/list1"/>
    <dgm:cxn modelId="{F00E1A03-52FA-4F8C-877E-99978CCEF98A}" type="presParOf" srcId="{8952C4C9-978C-4917-A9AC-64CBF33B85A6}" destId="{4873E84F-3EF8-4B78-A698-F7915566B0CB}" srcOrd="1" destOrd="0" presId="urn:microsoft.com/office/officeart/2005/8/layout/list1"/>
    <dgm:cxn modelId="{1BD92C48-3C04-4B8F-80C5-07D4AFA43097}" type="presParOf" srcId="{80CB4807-E19A-4426-ACC6-F955260CC610}" destId="{73A566FA-4C60-426B-A517-5912D2453B94}" srcOrd="5" destOrd="0" presId="urn:microsoft.com/office/officeart/2005/8/layout/list1"/>
    <dgm:cxn modelId="{16B25116-B4AC-40BC-9405-5D514A53D13A}" type="presParOf" srcId="{80CB4807-E19A-4426-ACC6-F955260CC610}" destId="{72E934BE-D3F0-44DE-9150-36A38C6349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6CBA7-B3F7-45FD-BA8B-F9CA515154C1}">
      <dsp:nvSpPr>
        <dsp:cNvPr id="0" name=""/>
        <dsp:cNvSpPr/>
      </dsp:nvSpPr>
      <dsp:spPr>
        <a:xfrm>
          <a:off x="959" y="559066"/>
          <a:ext cx="1303991" cy="590597"/>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Amazon Web Services </a:t>
          </a:r>
        </a:p>
      </dsp:txBody>
      <dsp:txXfrm>
        <a:off x="959" y="559066"/>
        <a:ext cx="1156342" cy="590597"/>
      </dsp:txXfrm>
    </dsp:sp>
    <dsp:sp modelId="{02ACFB29-FFD8-451D-AE82-43CEED779974}">
      <dsp:nvSpPr>
        <dsp:cNvPr id="0" name=""/>
        <dsp:cNvSpPr/>
      </dsp:nvSpPr>
      <dsp:spPr>
        <a:xfrm>
          <a:off x="1053865" y="560848"/>
          <a:ext cx="1721183" cy="590597"/>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AWS Architecture</a:t>
          </a:r>
        </a:p>
      </dsp:txBody>
      <dsp:txXfrm>
        <a:off x="1349164" y="560848"/>
        <a:ext cx="1130586" cy="590597"/>
      </dsp:txXfrm>
    </dsp:sp>
    <dsp:sp modelId="{A8FA14D5-3236-450E-8F3A-1A587BC074DE}">
      <dsp:nvSpPr>
        <dsp:cNvPr id="0" name=""/>
        <dsp:cNvSpPr/>
      </dsp:nvSpPr>
      <dsp:spPr>
        <a:xfrm>
          <a:off x="2521325" y="558191"/>
          <a:ext cx="1465748" cy="590597"/>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AWS Account Creation</a:t>
          </a:r>
        </a:p>
      </dsp:txBody>
      <dsp:txXfrm>
        <a:off x="2816624" y="558191"/>
        <a:ext cx="875151" cy="590597"/>
      </dsp:txXfrm>
    </dsp:sp>
    <dsp:sp modelId="{73790DFD-CC0B-406F-9BAE-E523110DBD1E}">
      <dsp:nvSpPr>
        <dsp:cNvPr id="0" name=""/>
        <dsp:cNvSpPr/>
      </dsp:nvSpPr>
      <dsp:spPr>
        <a:xfrm>
          <a:off x="3744417" y="555266"/>
          <a:ext cx="2099056" cy="590597"/>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Add AWS Education Credit for  $100</a:t>
          </a:r>
        </a:p>
      </dsp:txBody>
      <dsp:txXfrm>
        <a:off x="4039716" y="555266"/>
        <a:ext cx="1508459" cy="590597"/>
      </dsp:txXfrm>
    </dsp:sp>
    <dsp:sp modelId="{56530D19-60FA-437A-A01B-D61D9EB7B420}">
      <dsp:nvSpPr>
        <dsp:cNvPr id="0" name=""/>
        <dsp:cNvSpPr/>
      </dsp:nvSpPr>
      <dsp:spPr>
        <a:xfrm>
          <a:off x="5610762" y="553726"/>
          <a:ext cx="1393785" cy="58560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Launch instance</a:t>
          </a:r>
        </a:p>
      </dsp:txBody>
      <dsp:txXfrm>
        <a:off x="5903562" y="553726"/>
        <a:ext cx="808185" cy="585600"/>
      </dsp:txXfrm>
    </dsp:sp>
    <dsp:sp modelId="{D01F320E-144B-4515-8C2B-05EA1441030E}">
      <dsp:nvSpPr>
        <dsp:cNvPr id="0" name=""/>
        <dsp:cNvSpPr/>
      </dsp:nvSpPr>
      <dsp:spPr>
        <a:xfrm>
          <a:off x="6764120" y="556789"/>
          <a:ext cx="1346522" cy="57845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SSH to instance</a:t>
          </a:r>
        </a:p>
      </dsp:txBody>
      <dsp:txXfrm>
        <a:off x="7053345" y="556789"/>
        <a:ext cx="768072" cy="578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B374F-F785-48ED-BCB4-6911D655600B}">
      <dsp:nvSpPr>
        <dsp:cNvPr id="0" name=""/>
        <dsp:cNvSpPr/>
      </dsp:nvSpPr>
      <dsp:spPr>
        <a:xfrm>
          <a:off x="0" y="665440"/>
          <a:ext cx="7543800" cy="11088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EC7150-3CF7-45E0-9809-ACF2C4C256E3}">
      <dsp:nvSpPr>
        <dsp:cNvPr id="0" name=""/>
        <dsp:cNvSpPr/>
      </dsp:nvSpPr>
      <dsp:spPr>
        <a:xfrm>
          <a:off x="377190" y="15999"/>
          <a:ext cx="5280660" cy="12988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955800">
            <a:lnSpc>
              <a:spcPct val="90000"/>
            </a:lnSpc>
            <a:spcBef>
              <a:spcPct val="0"/>
            </a:spcBef>
            <a:spcAft>
              <a:spcPct val="35000"/>
            </a:spcAft>
            <a:buNone/>
          </a:pPr>
          <a:r>
            <a:rPr lang="en-US" sz="4400" kern="1200"/>
            <a:t>AWS SDK</a:t>
          </a:r>
        </a:p>
      </dsp:txBody>
      <dsp:txXfrm>
        <a:off x="440596" y="79405"/>
        <a:ext cx="5153848" cy="1172068"/>
      </dsp:txXfrm>
    </dsp:sp>
    <dsp:sp modelId="{72E934BE-D3F0-44DE-9150-36A38C634987}">
      <dsp:nvSpPr>
        <dsp:cNvPr id="0" name=""/>
        <dsp:cNvSpPr/>
      </dsp:nvSpPr>
      <dsp:spPr>
        <a:xfrm>
          <a:off x="0" y="2661280"/>
          <a:ext cx="7543800" cy="11088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73E84F-3EF8-4B78-A698-F7915566B0CB}">
      <dsp:nvSpPr>
        <dsp:cNvPr id="0" name=""/>
        <dsp:cNvSpPr/>
      </dsp:nvSpPr>
      <dsp:spPr>
        <a:xfrm>
          <a:off x="377190" y="2011840"/>
          <a:ext cx="5280660" cy="12988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955800">
            <a:lnSpc>
              <a:spcPct val="90000"/>
            </a:lnSpc>
            <a:spcBef>
              <a:spcPct val="0"/>
            </a:spcBef>
            <a:spcAft>
              <a:spcPct val="35000"/>
            </a:spcAft>
            <a:buNone/>
          </a:pPr>
          <a:r>
            <a:rPr lang="en-US" sz="4400" kern="1200" dirty="0"/>
            <a:t>AWS Toolkit </a:t>
          </a:r>
        </a:p>
      </dsp:txBody>
      <dsp:txXfrm>
        <a:off x="440596" y="2075246"/>
        <a:ext cx="5153848" cy="117206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96E7B-64BC-4B14-9FE3-9BDD35F0B566}" type="datetimeFigureOut">
              <a:rPr lang="en-US" smtClean="0"/>
              <a:t>4/9/2019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B2B43-77EA-4659-99D2-D9864EEEF861}" type="slidenum">
              <a:rPr lang="en-US" smtClean="0"/>
              <a:t>‹#›</a:t>
            </a:fld>
            <a:endParaRPr lang="en-US"/>
          </a:p>
        </p:txBody>
      </p:sp>
    </p:spTree>
    <p:extLst>
      <p:ext uri="{BB962C8B-B14F-4D97-AF65-F5344CB8AC3E}">
        <p14:creationId xmlns:p14="http://schemas.microsoft.com/office/powerpoint/2010/main" val="32794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CCDC0A8A-5417-4FC5-834A-AFBA35593BB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48BF3CDE-7509-484C-8FDD-F8F688905294}"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5603" name="Rectangle 6">
            <a:extLst>
              <a:ext uri="{FF2B5EF4-FFF2-40B4-BE49-F238E27FC236}">
                <a16:creationId xmlns:a16="http://schemas.microsoft.com/office/drawing/2014/main" id="{E852C09E-01D8-4EFB-B57E-9DE9DB82EC7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r>
              <a:rPr lang="en-US" altLang="en-US" sz="800">
                <a:cs typeface="Arial" panose="020B0604020202020204" pitchFamily="34" charset="0"/>
              </a:rPr>
              <a:t>©2005 Microsoft Corporation. All rights reserved.</a:t>
            </a:r>
          </a:p>
          <a:p>
            <a:pPr eaLnBrk="0" hangingPunct="0"/>
            <a:r>
              <a:rPr lang="en-US" altLang="en-US" sz="800">
                <a:cs typeface="Arial" panose="020B0604020202020204" pitchFamily="34" charset="0"/>
              </a:rPr>
              <a:t>This presentation is for informational purposes only. Microsoft makes no warranties, express or implied, in this summary.</a:t>
            </a:r>
          </a:p>
        </p:txBody>
      </p:sp>
      <p:sp>
        <p:nvSpPr>
          <p:cNvPr id="25604" name="Rectangle 7">
            <a:extLst>
              <a:ext uri="{FF2B5EF4-FFF2-40B4-BE49-F238E27FC236}">
                <a16:creationId xmlns:a16="http://schemas.microsoft.com/office/drawing/2014/main" id="{E14C92ED-E374-454C-A642-57143F40FD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09FED29B-8D93-4F81-AF01-2349A534AFE4}"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25605" name="Rectangle 2">
            <a:extLst>
              <a:ext uri="{FF2B5EF4-FFF2-40B4-BE49-F238E27FC236}">
                <a16:creationId xmlns:a16="http://schemas.microsoft.com/office/drawing/2014/main" id="{B2D9C0E5-1E35-4EB3-BA88-A652BD378267}"/>
              </a:ext>
            </a:extLst>
          </p:cNvPr>
          <p:cNvSpPr>
            <a:spLocks noGrp="1" noRot="1" noChangeAspect="1" noChangeArrowheads="1" noTextEdit="1"/>
          </p:cNvSpPr>
          <p:nvPr>
            <p:ph type="sldImg"/>
          </p:nvPr>
        </p:nvSpPr>
        <p:spPr>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420952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96752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4A9A66AE-0387-4361-AEE7-1BF733646B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BE9385A4-0B2B-4191-A7EE-FECBAB3F9A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Thread based servers like Apache server will serve each web request as individual threads which doesn’t fit well for concurrent connections.</a:t>
            </a:r>
          </a:p>
        </p:txBody>
      </p:sp>
      <p:sp>
        <p:nvSpPr>
          <p:cNvPr id="39940" name="Slide Number Placeholder 3">
            <a:extLst>
              <a:ext uri="{FF2B5EF4-FFF2-40B4-BE49-F238E27FC236}">
                <a16:creationId xmlns:a16="http://schemas.microsoft.com/office/drawing/2014/main" id="{08DBB444-838F-48BB-A5A2-88DE8EAC79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BDB2DD-F067-4EB9-A442-CF16AEF2C1F9}" type="slidenum">
              <a:rPr lang="en-US" altLang="en-US">
                <a:latin typeface="Arial" panose="020B0604020202020204" pitchFamily="34" charset="0"/>
              </a:rPr>
              <a:pPr eaLnBrk="1" hangingPunct="1">
                <a:spcBef>
                  <a:spcPct val="0"/>
                </a:spcBef>
              </a:pPr>
              <a:t>30</a:t>
            </a:fld>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46</a:t>
            </a:fld>
            <a:endParaRPr lang="en-US"/>
          </a:p>
        </p:txBody>
      </p:sp>
    </p:spTree>
    <p:extLst>
      <p:ext uri="{BB962C8B-B14F-4D97-AF65-F5344CB8AC3E}">
        <p14:creationId xmlns:p14="http://schemas.microsoft.com/office/powerpoint/2010/main" val="394869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2CB2B43-77EA-4659-99D2-D9864EEEF861}" type="slidenum">
              <a:rPr lang="en-US" smtClean="0"/>
              <a:t>47</a:t>
            </a:fld>
            <a:endParaRPr lang="en-US"/>
          </a:p>
        </p:txBody>
      </p:sp>
    </p:spTree>
    <p:extLst>
      <p:ext uri="{BB962C8B-B14F-4D97-AF65-F5344CB8AC3E}">
        <p14:creationId xmlns:p14="http://schemas.microsoft.com/office/powerpoint/2010/main" val="4038263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49</a:t>
            </a:fld>
            <a:endParaRPr lang="en-US"/>
          </a:p>
        </p:txBody>
      </p:sp>
    </p:spTree>
    <p:extLst>
      <p:ext uri="{BB962C8B-B14F-4D97-AF65-F5344CB8AC3E}">
        <p14:creationId xmlns:p14="http://schemas.microsoft.com/office/powerpoint/2010/main" val="2947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50</a:t>
            </a:fld>
            <a:endParaRPr lang="en-US"/>
          </a:p>
        </p:txBody>
      </p:sp>
    </p:spTree>
    <p:extLst>
      <p:ext uri="{BB962C8B-B14F-4D97-AF65-F5344CB8AC3E}">
        <p14:creationId xmlns:p14="http://schemas.microsoft.com/office/powerpoint/2010/main" val="306534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53</a:t>
            </a:fld>
            <a:endParaRPr lang="en-US"/>
          </a:p>
        </p:txBody>
      </p:sp>
    </p:spTree>
    <p:extLst>
      <p:ext uri="{BB962C8B-B14F-4D97-AF65-F5344CB8AC3E}">
        <p14:creationId xmlns:p14="http://schemas.microsoft.com/office/powerpoint/2010/main" val="234089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55</a:t>
            </a:fld>
            <a:endParaRPr lang="en-US"/>
          </a:p>
        </p:txBody>
      </p:sp>
    </p:spTree>
    <p:extLst>
      <p:ext uri="{BB962C8B-B14F-4D97-AF65-F5344CB8AC3E}">
        <p14:creationId xmlns:p14="http://schemas.microsoft.com/office/powerpoint/2010/main" val="288337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Easier to scale</a:t>
            </a:r>
            <a:r>
              <a:rPr lang="en-US" baseline="0" dirty="0"/>
              <a:t> / recover from failure</a:t>
            </a:r>
          </a:p>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60</a:t>
            </a:fld>
            <a:endParaRPr lang="en-US"/>
          </a:p>
        </p:txBody>
      </p:sp>
    </p:spTree>
    <p:extLst>
      <p:ext uri="{BB962C8B-B14F-4D97-AF65-F5344CB8AC3E}">
        <p14:creationId xmlns:p14="http://schemas.microsoft.com/office/powerpoint/2010/main" val="150130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61</a:t>
            </a:fld>
            <a:endParaRPr lang="en-US"/>
          </a:p>
        </p:txBody>
      </p:sp>
    </p:spTree>
    <p:extLst>
      <p:ext uri="{BB962C8B-B14F-4D97-AF65-F5344CB8AC3E}">
        <p14:creationId xmlns:p14="http://schemas.microsoft.com/office/powerpoint/2010/main" val="840543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64</a:t>
            </a:fld>
            <a:endParaRPr lang="en-US"/>
          </a:p>
        </p:txBody>
      </p:sp>
    </p:spTree>
    <p:extLst>
      <p:ext uri="{BB962C8B-B14F-4D97-AF65-F5344CB8AC3E}">
        <p14:creationId xmlns:p14="http://schemas.microsoft.com/office/powerpoint/2010/main" val="290768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69</a:t>
            </a:fld>
            <a:endParaRPr lang="en-US"/>
          </a:p>
        </p:txBody>
      </p:sp>
    </p:spTree>
    <p:extLst>
      <p:ext uri="{BB962C8B-B14F-4D97-AF65-F5344CB8AC3E}">
        <p14:creationId xmlns:p14="http://schemas.microsoft.com/office/powerpoint/2010/main" val="2341685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70</a:t>
            </a:fld>
            <a:endParaRPr lang="en-US"/>
          </a:p>
        </p:txBody>
      </p:sp>
    </p:spTree>
    <p:extLst>
      <p:ext uri="{BB962C8B-B14F-4D97-AF65-F5344CB8AC3E}">
        <p14:creationId xmlns:p14="http://schemas.microsoft.com/office/powerpoint/2010/main" val="638764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B2B43-77EA-4659-99D2-D9864EEEF861}" type="slidenum">
              <a:rPr lang="en-US" smtClean="0"/>
              <a:t>72</a:t>
            </a:fld>
            <a:endParaRPr lang="en-US"/>
          </a:p>
        </p:txBody>
      </p:sp>
    </p:spTree>
    <p:extLst>
      <p:ext uri="{BB962C8B-B14F-4D97-AF65-F5344CB8AC3E}">
        <p14:creationId xmlns:p14="http://schemas.microsoft.com/office/powerpoint/2010/main" val="710970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gateway</a:t>
            </a:r>
          </a:p>
          <a:p>
            <a:pPr marL="171450" indent="-171450">
              <a:buFontTx/>
              <a:buChar char="-"/>
            </a:pPr>
            <a:r>
              <a:rPr lang="en-US" dirty="0"/>
              <a:t>Insulates</a:t>
            </a:r>
            <a:r>
              <a:rPr lang="en-US" baseline="0" dirty="0"/>
              <a:t> the clients from how the application is partitioned into microservices </a:t>
            </a:r>
          </a:p>
          <a:p>
            <a:pPr marL="171450" indent="-171450">
              <a:buFontTx/>
              <a:buChar char="-"/>
            </a:pPr>
            <a:r>
              <a:rPr lang="en-US" baseline="0" dirty="0"/>
              <a:t>insulate the clients from the problem of determining the locations of service instances </a:t>
            </a:r>
          </a:p>
          <a:p>
            <a:pPr marL="171450" indent="-171450">
              <a:buFontTx/>
              <a:buChar char="-"/>
            </a:pPr>
            <a:r>
              <a:rPr lang="en-US" baseline="0" dirty="0"/>
              <a:t>Provides the optimal API for each client</a:t>
            </a:r>
          </a:p>
          <a:p>
            <a:pPr marL="171450" indent="-171450">
              <a:buFontTx/>
              <a:buChar char="-"/>
            </a:pPr>
            <a:r>
              <a:rPr lang="en-US" dirty="0"/>
              <a:t>Reduces</a:t>
            </a:r>
            <a:r>
              <a:rPr lang="en-US" baseline="0" dirty="0"/>
              <a:t> the number of requests / roundtrips.</a:t>
            </a:r>
          </a:p>
          <a:p>
            <a:pPr marL="171450" indent="-171450">
              <a:buFontTx/>
              <a:buChar char="-"/>
            </a:pPr>
            <a:r>
              <a:rPr lang="en-US" baseline="0" dirty="0"/>
              <a:t>Backend for front end</a:t>
            </a:r>
          </a:p>
        </p:txBody>
      </p:sp>
      <p:sp>
        <p:nvSpPr>
          <p:cNvPr id="4" name="Slide Number Placeholder 3"/>
          <p:cNvSpPr>
            <a:spLocks noGrp="1"/>
          </p:cNvSpPr>
          <p:nvPr>
            <p:ph type="sldNum" sz="quarter" idx="10"/>
          </p:nvPr>
        </p:nvSpPr>
        <p:spPr/>
        <p:txBody>
          <a:bodyPr/>
          <a:lstStyle/>
          <a:p>
            <a:fld id="{62CB2B43-77EA-4659-99D2-D9864EEEF861}" type="slidenum">
              <a:rPr lang="en-US" smtClean="0"/>
              <a:t>79</a:t>
            </a:fld>
            <a:endParaRPr lang="en-US"/>
          </a:p>
        </p:txBody>
      </p:sp>
    </p:spTree>
    <p:extLst>
      <p:ext uri="{BB962C8B-B14F-4D97-AF65-F5344CB8AC3E}">
        <p14:creationId xmlns:p14="http://schemas.microsoft.com/office/powerpoint/2010/main" val="271154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57295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45872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56131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41170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64186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77770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CA2C047-026C-45D8-8B22-273E000A82FF}"/>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B5343E01-759F-4F4E-A9C4-846991441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6628" name="Date Placeholder 3">
            <a:extLst>
              <a:ext uri="{FF2B5EF4-FFF2-40B4-BE49-F238E27FC236}">
                <a16:creationId xmlns:a16="http://schemas.microsoft.com/office/drawing/2014/main" id="{2003DBA2-F2C4-4CE6-B336-5F95216B020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84779FB6-0552-4A58-9E9E-DC4D32EC2C13}" type="datetime8">
              <a:rPr lang="en-US" altLang="en-US" sz="1200">
                <a:latin typeface="Times New Roman" panose="02020603050405020304" pitchFamily="18" charset="0"/>
              </a:rPr>
              <a:pPr/>
              <a:t>4/9/2019 10:09 AM</a:t>
            </a:fld>
            <a:endParaRPr lang="en-US" altLang="en-US" sz="1200">
              <a:latin typeface="Times New Roman" panose="02020603050405020304" pitchFamily="18" charset="0"/>
            </a:endParaRPr>
          </a:p>
        </p:txBody>
      </p:sp>
      <p:sp>
        <p:nvSpPr>
          <p:cNvPr id="26629" name="Slide Number Placeholder 4">
            <a:extLst>
              <a:ext uri="{FF2B5EF4-FFF2-40B4-BE49-F238E27FC236}">
                <a16:creationId xmlns:a16="http://schemas.microsoft.com/office/drawing/2014/main" id="{768D193C-A6EE-48D1-A160-B18D416BC3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Segoe" pitchFamily="34" charset="0"/>
              </a:defRPr>
            </a:lvl1pPr>
            <a:lvl2pPr marL="742950" indent="-285750" defTabSz="931863">
              <a:defRPr sz="2400">
                <a:solidFill>
                  <a:schemeClr val="tx1"/>
                </a:solidFill>
                <a:latin typeface="Segoe" pitchFamily="34" charset="0"/>
              </a:defRPr>
            </a:lvl2pPr>
            <a:lvl3pPr marL="1143000" indent="-228600" defTabSz="931863">
              <a:defRPr sz="2400">
                <a:solidFill>
                  <a:schemeClr val="tx1"/>
                </a:solidFill>
                <a:latin typeface="Segoe" pitchFamily="34" charset="0"/>
              </a:defRPr>
            </a:lvl3pPr>
            <a:lvl4pPr marL="1600200" indent="-228600" defTabSz="931863">
              <a:defRPr sz="2400">
                <a:solidFill>
                  <a:schemeClr val="tx1"/>
                </a:solidFill>
                <a:latin typeface="Segoe" pitchFamily="34" charset="0"/>
              </a:defRPr>
            </a:lvl4pPr>
            <a:lvl5pPr marL="2057400" indent="-228600" defTabSz="931863">
              <a:defRPr sz="2400">
                <a:solidFill>
                  <a:schemeClr val="tx1"/>
                </a:solidFill>
                <a:latin typeface="Segoe" pitchFamily="34" charset="0"/>
              </a:defRPr>
            </a:lvl5pPr>
            <a:lvl6pPr marL="2514600" indent="-228600" algn="ctr" defTabSz="931863"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defTabSz="931863"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defTabSz="931863"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defTabSz="931863" eaLnBrk="0" fontAlgn="base" hangingPunct="0">
              <a:lnSpc>
                <a:spcPct val="85000"/>
              </a:lnSpc>
              <a:spcBef>
                <a:spcPct val="20000"/>
              </a:spcBef>
              <a:spcAft>
                <a:spcPct val="0"/>
              </a:spcAft>
              <a:defRPr sz="2400">
                <a:solidFill>
                  <a:schemeClr val="tx1"/>
                </a:solidFill>
                <a:latin typeface="Segoe" pitchFamily="34" charset="0"/>
              </a:defRPr>
            </a:lvl9pPr>
          </a:lstStyle>
          <a:p>
            <a:fld id="{93B163F0-26F1-47CE-A404-6AEA24DF5917}"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4154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69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1108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22894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C652C-E2CF-41E3-94E5-4DEFBC408DB9}"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49528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DC652C-E2CF-41E3-94E5-4DEFBC408DB9}"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F7866-BAB0-404C-B80A-0A091DECADAC}"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C652C-E2CF-41E3-94E5-4DEFBC408DB9}"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26218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C652C-E2CF-41E3-94E5-4DEFBC408DB9}"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53988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C652C-E2CF-41E3-94E5-4DEFBC408DB9}"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32306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3DC652C-E2CF-41E3-94E5-4DEFBC408DB9}" type="datetimeFigureOut">
              <a:rPr lang="en-US" smtClean="0"/>
              <a:t>4/9/2019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158831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3DC652C-E2CF-41E3-94E5-4DEFBC408DB9}" type="datetimeFigureOut">
              <a:rPr lang="en-US" smtClean="0"/>
              <a:t>4/9/2019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F7866-BAB0-404C-B80A-0A091DECADAC}" type="slidenum">
              <a:rPr lang="en-US" smtClean="0"/>
              <a:t>‹#›</a:t>
            </a:fld>
            <a:endParaRPr lang="en-US"/>
          </a:p>
        </p:txBody>
      </p:sp>
    </p:spTree>
    <p:extLst>
      <p:ext uri="{BB962C8B-B14F-4D97-AF65-F5344CB8AC3E}">
        <p14:creationId xmlns:p14="http://schemas.microsoft.com/office/powerpoint/2010/main" val="168000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DC652C-E2CF-41E3-94E5-4DEFBC408DB9}"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F7866-BAB0-404C-B80A-0A091DECADAC}" type="slidenum">
              <a:rPr lang="en-US" smtClean="0"/>
              <a:t>‹#›</a:t>
            </a:fld>
            <a:endParaRPr lang="en-US"/>
          </a:p>
        </p:txBody>
      </p:sp>
    </p:spTree>
    <p:extLst>
      <p:ext uri="{BB962C8B-B14F-4D97-AF65-F5344CB8AC3E}">
        <p14:creationId xmlns:p14="http://schemas.microsoft.com/office/powerpoint/2010/main" val="37836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3DC652C-E2CF-41E3-94E5-4DEFBC408DB9}" type="datetimeFigureOut">
              <a:rPr lang="en-US" smtClean="0"/>
              <a:t>4/9/2019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D1F7866-BAB0-404C-B80A-0A091DECADAC}"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7864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5.png"/><Relationship Id="rId7" Type="http://schemas.openxmlformats.org/officeDocument/2006/relationships/image" Target="../media/image40.emf"/><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33.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emf"/><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2.emf"/><Relationship Id="rId9"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2.e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40.emf"/><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emf"/><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5.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42.emf"/><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image" Target="../media/image40.emf"/><Relationship Id="rId1" Type="http://schemas.openxmlformats.org/officeDocument/2006/relationships/slideLayout" Target="../slideLayouts/slideLayout1.xml"/><Relationship Id="rId6" Type="http://schemas.openxmlformats.org/officeDocument/2006/relationships/image" Target="../media/image65.jpe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55.png"/><Relationship Id="rId4" Type="http://schemas.openxmlformats.org/officeDocument/2006/relationships/image" Target="../media/image63.png"/><Relationship Id="rId9" Type="http://schemas.openxmlformats.org/officeDocument/2006/relationships/image" Target="../media/image68.png"/></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2.emf"/><Relationship Id="rId7" Type="http://schemas.openxmlformats.org/officeDocument/2006/relationships/image" Target="../media/image74.png"/><Relationship Id="rId2" Type="http://schemas.openxmlformats.org/officeDocument/2006/relationships/image" Target="../media/image40.emf"/><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2.emf"/><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64.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87.png"/><Relationship Id="rId4" Type="http://schemas.openxmlformats.org/officeDocument/2006/relationships/image" Target="../media/image86.jpe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92.png"/><Relationship Id="rId4" Type="http://schemas.openxmlformats.org/officeDocument/2006/relationships/image" Target="../media/image54.png"/><Relationship Id="rId9" Type="http://schemas.openxmlformats.org/officeDocument/2006/relationships/image" Target="../media/image95.png"/></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92.png"/><Relationship Id="rId4" Type="http://schemas.openxmlformats.org/officeDocument/2006/relationships/image" Target="../media/image54.png"/><Relationship Id="rId9" Type="http://schemas.openxmlformats.org/officeDocument/2006/relationships/image" Target="../media/image97.png"/></Relationships>
</file>

<file path=ppt/slides/_rels/slide7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4.png"/><Relationship Id="rId7" Type="http://schemas.openxmlformats.org/officeDocument/2006/relationships/image" Target="../media/image38.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image" Target="../media/image55.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4.png"/><Relationship Id="rId7" Type="http://schemas.openxmlformats.org/officeDocument/2006/relationships/image" Target="../media/image38.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image" Target="../media/image55.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2.emf"/><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02.png"/><Relationship Id="rId3" Type="http://schemas.openxmlformats.org/officeDocument/2006/relationships/image" Target="../media/image42.emf"/><Relationship Id="rId7" Type="http://schemas.openxmlformats.org/officeDocument/2006/relationships/image" Target="../media/image92.png"/><Relationship Id="rId12"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100.png"/><Relationship Id="rId5" Type="http://schemas.openxmlformats.org/officeDocument/2006/relationships/image" Target="../media/image91.png"/><Relationship Id="rId10"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3092837"/>
            <a:ext cx="7772400" cy="818625"/>
          </a:xfrm>
        </p:spPr>
        <p:txBody>
          <a:bodyPr>
            <a:normAutofit/>
          </a:bodyPr>
          <a:lstStyle/>
          <a:p>
            <a:r>
              <a:rPr lang="fr-FR" sz="4000" dirty="0">
                <a:latin typeface="Claire Hand" panose="02000506040000020004" pitchFamily="50" charset="0"/>
                <a:cs typeface="Arial" panose="020B0604020202020204" pitchFamily="34" charset="0"/>
              </a:rPr>
              <a:t>AWS Development</a:t>
            </a:r>
            <a:endParaRPr lang="en-US" sz="4000" dirty="0">
              <a:latin typeface="Claire Hand" panose="02000506040000020004" pitchFamily="50" charset="0"/>
              <a:cs typeface="Arial" panose="020B0604020202020204" pitchFamily="34" charset="0"/>
            </a:endParaRPr>
          </a:p>
        </p:txBody>
      </p:sp>
      <p:sp>
        <p:nvSpPr>
          <p:cNvPr id="4" name="AutoShape 2" descr="Résultat de recherche d'images pour &quot;Cern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ésultat de recherche d'images pour &quot;Microservic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8"/>
            <a:ext cx="4776465" cy="1853269"/>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4932598" y="4963804"/>
            <a:ext cx="4248472" cy="11521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a:latin typeface="Claire Hand" panose="02000506040000020004" pitchFamily="50" charset="0"/>
                <a:cs typeface="Arial" panose="020B0604020202020204" pitchFamily="34" charset="0"/>
              </a:rPr>
              <a:t>M.Udayakumar</a:t>
            </a:r>
          </a:p>
          <a:p>
            <a:r>
              <a:rPr lang="fr-FR" sz="2800" dirty="0">
                <a:latin typeface="Claire Hand" panose="02000506040000020004" pitchFamily="50" charset="0"/>
                <a:cs typeface="Arial" panose="020B0604020202020204" pitchFamily="34" charset="0"/>
              </a:rPr>
              <a:t>Cloud Solution Architect</a:t>
            </a:r>
            <a:endParaRPr lang="en-US" sz="2800" dirty="0">
              <a:latin typeface="Claire Hand" panose="02000506040000020004" pitchFamily="50" charset="0"/>
              <a:cs typeface="Arial" panose="020B0604020202020204" pitchFamily="34" charset="0"/>
            </a:endParaRPr>
          </a:p>
        </p:txBody>
      </p:sp>
      <p:pic>
        <p:nvPicPr>
          <p:cNvPr id="11" name="Picture 10"/>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35030" y="5157192"/>
            <a:ext cx="1521460" cy="223520"/>
          </a:xfrm>
          <a:prstGeom prst="rect">
            <a:avLst/>
          </a:prstGeom>
          <a:noFill/>
          <a:ln>
            <a:noFill/>
          </a:ln>
        </p:spPr>
      </p:pic>
      <p:pic>
        <p:nvPicPr>
          <p:cNvPr id="12" name="Picture 1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940745" y="5464532"/>
            <a:ext cx="1391920" cy="97155"/>
          </a:xfrm>
          <a:prstGeom prst="rect">
            <a:avLst/>
          </a:prstGeom>
          <a:noFill/>
          <a:ln>
            <a:noFill/>
          </a:ln>
        </p:spPr>
      </p:pic>
      <p:pic>
        <p:nvPicPr>
          <p:cNvPr id="13" name="Picture 12"/>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941380" y="5686782"/>
            <a:ext cx="1016635" cy="95885"/>
          </a:xfrm>
          <a:prstGeom prst="rect">
            <a:avLst/>
          </a:prstGeom>
          <a:noFill/>
          <a:ln>
            <a:noFill/>
          </a:ln>
        </p:spPr>
      </p:pic>
      <p:pic>
        <p:nvPicPr>
          <p:cNvPr id="10" name="Picture 9">
            <a:extLst>
              <a:ext uri="{FF2B5EF4-FFF2-40B4-BE49-F238E27FC236}">
                <a16:creationId xmlns:a16="http://schemas.microsoft.com/office/drawing/2014/main" id="{392F17B8-F61F-4438-B3D7-C95739B0176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27819" y="4887182"/>
            <a:ext cx="1206304" cy="1152128"/>
          </a:xfrm>
          <a:prstGeom prst="rect">
            <a:avLst/>
          </a:prstGeom>
          <a:noFill/>
          <a:ln>
            <a:noFill/>
          </a:ln>
        </p:spPr>
      </p:pic>
    </p:spTree>
    <p:extLst>
      <p:ext uri="{BB962C8B-B14F-4D97-AF65-F5344CB8AC3E}">
        <p14:creationId xmlns:p14="http://schemas.microsoft.com/office/powerpoint/2010/main" val="328340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sp>
        <p:nvSpPr>
          <p:cNvPr id="5" name="TextBox 4">
            <a:extLst>
              <a:ext uri="{FF2B5EF4-FFF2-40B4-BE49-F238E27FC236}">
                <a16:creationId xmlns:a16="http://schemas.microsoft.com/office/drawing/2014/main" id="{3C39F25B-2850-425D-B7F9-DAB3C901282C}"/>
              </a:ext>
            </a:extLst>
          </p:cNvPr>
          <p:cNvSpPr txBox="1"/>
          <p:nvPr/>
        </p:nvSpPr>
        <p:spPr>
          <a:xfrm>
            <a:off x="8240627" y="1129951"/>
            <a:ext cx="903373" cy="369332"/>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9EA01175-08E8-4F4D-AB76-BEE9848363BE}"/>
              </a:ext>
            </a:extLst>
          </p:cNvPr>
          <p:cNvPicPr>
            <a:picLocks noChangeAspect="1"/>
          </p:cNvPicPr>
          <p:nvPr/>
        </p:nvPicPr>
        <p:blipFill>
          <a:blip r:embed="rId3"/>
          <a:stretch>
            <a:fillRect/>
          </a:stretch>
        </p:blipFill>
        <p:spPr>
          <a:xfrm>
            <a:off x="5498" y="587059"/>
            <a:ext cx="9144000" cy="5140990"/>
          </a:xfrm>
          <a:prstGeom prst="rect">
            <a:avLst/>
          </a:prstGeom>
        </p:spPr>
      </p:pic>
      <p:sp>
        <p:nvSpPr>
          <p:cNvPr id="7" name="TextBox 6">
            <a:extLst>
              <a:ext uri="{FF2B5EF4-FFF2-40B4-BE49-F238E27FC236}">
                <a16:creationId xmlns:a16="http://schemas.microsoft.com/office/drawing/2014/main" id="{C9BCE030-875F-48DD-A558-F59A4EE4ADF8}"/>
              </a:ext>
            </a:extLst>
          </p:cNvPr>
          <p:cNvSpPr txBox="1"/>
          <p:nvPr/>
        </p:nvSpPr>
        <p:spPr>
          <a:xfrm>
            <a:off x="8202200" y="890623"/>
            <a:ext cx="90337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54388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AWS SERVICES</a:t>
            </a:r>
          </a:p>
        </p:txBody>
      </p:sp>
      <p:pic>
        <p:nvPicPr>
          <p:cNvPr id="2050" name="Picture 2" descr="Related image">
            <a:extLst>
              <a:ext uri="{FF2B5EF4-FFF2-40B4-BE49-F238E27FC236}">
                <a16:creationId xmlns:a16="http://schemas.microsoft.com/office/drawing/2014/main" id="{04504BEB-0D1B-41FB-BE1A-5D4E7B24E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80" y="1340768"/>
            <a:ext cx="8175677" cy="483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294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sp>
        <p:nvSpPr>
          <p:cNvPr id="5" name="TextBox 4">
            <a:extLst>
              <a:ext uri="{FF2B5EF4-FFF2-40B4-BE49-F238E27FC236}">
                <a16:creationId xmlns:a16="http://schemas.microsoft.com/office/drawing/2014/main" id="{3C39F25B-2850-425D-B7F9-DAB3C901282C}"/>
              </a:ext>
            </a:extLst>
          </p:cNvPr>
          <p:cNvSpPr txBox="1"/>
          <p:nvPr/>
        </p:nvSpPr>
        <p:spPr>
          <a:xfrm>
            <a:off x="8240627" y="1129951"/>
            <a:ext cx="903373" cy="369332"/>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C9BCE030-875F-48DD-A558-F59A4EE4ADF8}"/>
              </a:ext>
            </a:extLst>
          </p:cNvPr>
          <p:cNvSpPr txBox="1"/>
          <p:nvPr/>
        </p:nvSpPr>
        <p:spPr>
          <a:xfrm>
            <a:off x="8202200" y="890623"/>
            <a:ext cx="903373" cy="369332"/>
          </a:xfrm>
          <a:prstGeom prst="rect">
            <a:avLst/>
          </a:prstGeom>
          <a:solidFill>
            <a:schemeClr val="bg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5E9D2753-2C7C-4A85-91DE-E7577A599CBD}"/>
              </a:ext>
            </a:extLst>
          </p:cNvPr>
          <p:cNvPicPr>
            <a:picLocks noChangeAspect="1"/>
          </p:cNvPicPr>
          <p:nvPr/>
        </p:nvPicPr>
        <p:blipFill rotWithShape="1">
          <a:blip r:embed="rId3"/>
          <a:srcRect l="8333" r="9880"/>
          <a:stretch/>
        </p:blipFill>
        <p:spPr>
          <a:xfrm>
            <a:off x="539552" y="620687"/>
            <a:ext cx="8064896" cy="5544006"/>
          </a:xfrm>
          <a:prstGeom prst="rect">
            <a:avLst/>
          </a:prstGeom>
        </p:spPr>
      </p:pic>
    </p:spTree>
    <p:extLst>
      <p:ext uri="{BB962C8B-B14F-4D97-AF65-F5344CB8AC3E}">
        <p14:creationId xmlns:p14="http://schemas.microsoft.com/office/powerpoint/2010/main" val="23251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a:extLst>
              <a:ext uri="{FF2B5EF4-FFF2-40B4-BE49-F238E27FC236}">
                <a16:creationId xmlns:a16="http://schemas.microsoft.com/office/drawing/2014/main" id="{0780A39A-8133-4181-A5C8-AC6AC4C9F1CB}"/>
              </a:ext>
            </a:extLst>
          </p:cNvPr>
          <p:cNvPicPr>
            <a:picLocks noChangeAspect="1" noChangeArrowheads="1"/>
          </p:cNvPicPr>
          <p:nvPr/>
        </p:nvPicPr>
        <p:blipFill>
          <a:blip r:embed="rId2"/>
          <a:srcRect/>
          <a:stretch>
            <a:fillRect/>
          </a:stretch>
        </p:blipFill>
        <p:spPr bwMode="auto">
          <a:xfrm>
            <a:off x="475297" y="697251"/>
            <a:ext cx="8239125" cy="1252538"/>
          </a:xfrm>
          <a:prstGeom prst="rect">
            <a:avLst/>
          </a:prstGeom>
          <a:noFill/>
          <a:ln>
            <a:noFill/>
          </a:ln>
          <a:effectLst/>
          <a:extLst>
            <a:ext uri="{909E8E84-426E-40DD-AFC4-6F175D3DCCD1}">
              <a14:hiddenFill xmlns:a14="http://schemas.microsoft.com/office/drawing/2010/main">
                <a:gradFill rotWithShape="0">
                  <a:gsLst>
                    <a:gs pos="0">
                      <a:schemeClr val="accent2">
                        <a:gamma/>
                        <a:shade val="63529"/>
                        <a:invGamma/>
                        <a:alpha val="70000"/>
                      </a:schemeClr>
                    </a:gs>
                    <a:gs pos="50000">
                      <a:schemeClr val="accent2">
                        <a:alpha val="70000"/>
                      </a:schemeClr>
                    </a:gs>
                    <a:gs pos="100000">
                      <a:schemeClr val="accent2">
                        <a:gamma/>
                        <a:shade val="63529"/>
                        <a:invGamma/>
                        <a:alpha val="70000"/>
                      </a:schemeClr>
                    </a:gs>
                  </a:gsLst>
                  <a:lin ang="2700000" scaled="1"/>
                </a:gradFill>
              </a14:hiddenFill>
            </a:ext>
            <a:ext uri="{91240B29-F687-4F45-9708-019B960494DF}">
              <a14:hiddenLine xmlns:a14="http://schemas.microsoft.com/office/drawing/2010/main" w="12700" cap="flat" cmpd="sng" algn="ctr">
                <a:solidFill>
                  <a:schemeClr val="accent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a:extLst>
              <a:ext uri="{FF2B5EF4-FFF2-40B4-BE49-F238E27FC236}">
                <a16:creationId xmlns:a16="http://schemas.microsoft.com/office/drawing/2014/main" id="{23C7EF4E-89E0-4D38-B692-0368702C4D5F}"/>
              </a:ext>
            </a:extLst>
          </p:cNvPr>
          <p:cNvPicPr>
            <a:picLocks noChangeAspect="1" noChangeArrowheads="1"/>
          </p:cNvPicPr>
          <p:nvPr/>
        </p:nvPicPr>
        <p:blipFill>
          <a:blip r:embed="rId3"/>
          <a:srcRect/>
          <a:stretch>
            <a:fillRect/>
          </a:stretch>
        </p:blipFill>
        <p:spPr bwMode="auto">
          <a:xfrm>
            <a:off x="387816" y="1949789"/>
            <a:ext cx="8250237" cy="3902075"/>
          </a:xfrm>
          <a:prstGeom prst="rect">
            <a:avLst/>
          </a:prstGeom>
          <a:noFill/>
          <a:ln>
            <a:noFill/>
          </a:ln>
          <a:effectLst/>
          <a:extLst>
            <a:ext uri="{909E8E84-426E-40DD-AFC4-6F175D3DCCD1}">
              <a14:hiddenFill xmlns:a14="http://schemas.microsoft.com/office/drawing/2010/main">
                <a:gradFill rotWithShape="0">
                  <a:gsLst>
                    <a:gs pos="0">
                      <a:schemeClr val="accent2">
                        <a:gamma/>
                        <a:shade val="63529"/>
                        <a:invGamma/>
                        <a:alpha val="70000"/>
                      </a:schemeClr>
                    </a:gs>
                    <a:gs pos="50000">
                      <a:schemeClr val="accent2">
                        <a:alpha val="70000"/>
                      </a:schemeClr>
                    </a:gs>
                    <a:gs pos="100000">
                      <a:schemeClr val="accent2">
                        <a:gamma/>
                        <a:shade val="63529"/>
                        <a:invGamma/>
                        <a:alpha val="70000"/>
                      </a:schemeClr>
                    </a:gs>
                  </a:gsLst>
                  <a:lin ang="2700000" scaled="1"/>
                </a:gradFill>
              </a14:hiddenFill>
            </a:ext>
            <a:ext uri="{91240B29-F687-4F45-9708-019B960494DF}">
              <a14:hiddenLine xmlns:a14="http://schemas.microsoft.com/office/drawing/2010/main" w="12700" cap="flat" cmpd="sng" algn="ctr">
                <a:solidFill>
                  <a:schemeClr val="accent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46" y="286604"/>
            <a:ext cx="8429560" cy="710394"/>
          </a:xfrm>
        </p:spPr>
        <p:txBody>
          <a:bodyPr>
            <a:normAutofit/>
          </a:bodyPr>
          <a:lstStyle/>
          <a:p>
            <a:r>
              <a:rPr lang="en-US" sz="4400" dirty="0"/>
              <a:t>Example Application Hosting in AWS</a:t>
            </a:r>
          </a:p>
        </p:txBody>
      </p:sp>
      <p:pic>
        <p:nvPicPr>
          <p:cNvPr id="4" name="Picture 3"/>
          <p:cNvPicPr/>
          <p:nvPr/>
        </p:nvPicPr>
        <p:blipFill>
          <a:blip r:embed="rId2"/>
          <a:stretch>
            <a:fillRect/>
          </a:stretch>
        </p:blipFill>
        <p:spPr>
          <a:xfrm>
            <a:off x="457200" y="1203912"/>
            <a:ext cx="8161806" cy="5172853"/>
          </a:xfrm>
          <a:prstGeom prst="rect">
            <a:avLst/>
          </a:prstGeom>
          <a:ln>
            <a:solidFill>
              <a:schemeClr val="accent1"/>
            </a:solidFill>
          </a:ln>
        </p:spPr>
      </p:pic>
      <p:sp>
        <p:nvSpPr>
          <p:cNvPr id="7" name="Slide Number Placeholder 5"/>
          <p:cNvSpPr>
            <a:spLocks noGrp="1"/>
          </p:cNvSpPr>
          <p:nvPr>
            <p:ph type="sldNum" sz="quarter" idx="4"/>
          </p:nvPr>
        </p:nvSpPr>
        <p:spPr>
          <a:xfrm>
            <a:off x="8467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smtClean="0"/>
              <a:pPr/>
              <a:t>14</a:t>
            </a:fld>
            <a:endParaRPr lang="en-US" dirty="0"/>
          </a:p>
        </p:txBody>
      </p:sp>
    </p:spTree>
    <p:extLst>
      <p:ext uri="{BB962C8B-B14F-4D97-AF65-F5344CB8AC3E}">
        <p14:creationId xmlns:p14="http://schemas.microsoft.com/office/powerpoint/2010/main" val="359440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43653"/>
            <a:ext cx="7543800" cy="862472"/>
          </a:xfrm>
        </p:spPr>
        <p:txBody>
          <a:bodyPr/>
          <a:lstStyle/>
          <a:p>
            <a:r>
              <a:rPr lang="en-US" dirty="0"/>
              <a:t>Lab Steps</a:t>
            </a:r>
          </a:p>
        </p:txBody>
      </p:sp>
      <p:sp>
        <p:nvSpPr>
          <p:cNvPr id="3" name="Content Placeholder 2"/>
          <p:cNvSpPr>
            <a:spLocks noGrp="1"/>
          </p:cNvSpPr>
          <p:nvPr>
            <p:ph idx="1"/>
          </p:nvPr>
        </p:nvSpPr>
        <p:spPr>
          <a:xfrm>
            <a:off x="351374" y="2765029"/>
            <a:ext cx="8229600" cy="3218082"/>
          </a:xfrm>
        </p:spPr>
        <p:txBody>
          <a:bodyPr>
            <a:normAutofit/>
          </a:bodyPr>
          <a:lstStyle/>
          <a:p>
            <a:r>
              <a:rPr lang="en-US" b="1" dirty="0"/>
              <a:t>Lab – AWS Account Setup, Services Overview, Resource Discovery, and Instance Setup</a:t>
            </a:r>
            <a:r>
              <a:rPr lang="en-US" dirty="0"/>
              <a:t> </a:t>
            </a:r>
            <a:r>
              <a:rPr lang="en-US" b="1" dirty="0"/>
              <a:t> </a:t>
            </a:r>
          </a:p>
          <a:p>
            <a:r>
              <a:rPr lang="en-US" b="1" dirty="0"/>
              <a:t>Purpose of the Lab</a:t>
            </a:r>
            <a:r>
              <a:rPr lang="en-US" dirty="0"/>
              <a:t> </a:t>
            </a:r>
          </a:p>
          <a:p>
            <a:pPr lvl="1"/>
            <a:r>
              <a:rPr lang="en-US" dirty="0"/>
              <a:t>Understand definitions of various Amazon Web Services (AWS) and their use in cloud computing based web applications that are accessible over the Internet through an AWS account</a:t>
            </a:r>
          </a:p>
          <a:p>
            <a:pPr lvl="1"/>
            <a:r>
              <a:rPr lang="en-US" dirty="0"/>
              <a:t>Use the AWS account for the discovery, reservation and access of virtual compute/storage infrastructure instances</a:t>
            </a:r>
          </a:p>
        </p:txBody>
      </p:sp>
      <p:sp>
        <p:nvSpPr>
          <p:cNvPr id="7" name="Slide Number Placeholder 5"/>
          <p:cNvSpPr>
            <a:spLocks noGrp="1"/>
          </p:cNvSpPr>
          <p:nvPr>
            <p:ph type="sldNum" sz="quarter" idx="4"/>
          </p:nvPr>
        </p:nvSpPr>
        <p:spPr>
          <a:xfrm>
            <a:off x="8467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smtClean="0"/>
              <a:pPr/>
              <a:t>15</a:t>
            </a:fld>
            <a:endParaRPr lang="en-US" dirty="0"/>
          </a:p>
        </p:txBody>
      </p:sp>
      <p:graphicFrame>
        <p:nvGraphicFramePr>
          <p:cNvPr id="8" name="Diagram 7"/>
          <p:cNvGraphicFramePr/>
          <p:nvPr>
            <p:extLst>
              <p:ext uri="{D42A27DB-BD31-4B8C-83A1-F6EECF244321}">
                <p14:modId xmlns:p14="http://schemas.microsoft.com/office/powerpoint/2010/main" val="1577501699"/>
              </p:ext>
            </p:extLst>
          </p:nvPr>
        </p:nvGraphicFramePr>
        <p:xfrm>
          <a:off x="472602" y="1052736"/>
          <a:ext cx="8491886" cy="171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061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330106"/>
            <a:ext cx="7543800" cy="828641"/>
          </a:xfrm>
        </p:spPr>
        <p:txBody>
          <a:bodyPr>
            <a:normAutofit/>
          </a:bodyPr>
          <a:lstStyle/>
          <a:p>
            <a:r>
              <a:rPr lang="en-US" sz="4000" dirty="0"/>
              <a:t>AWS Platform Example Deployment</a:t>
            </a:r>
          </a:p>
        </p:txBody>
      </p:sp>
      <p:pic>
        <p:nvPicPr>
          <p:cNvPr id="4" name="Picture 2" descr="amazon"/>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03238" y="1341438"/>
            <a:ext cx="8027987" cy="439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4"/>
          </p:nvPr>
        </p:nvSpPr>
        <p:spPr>
          <a:xfrm>
            <a:off x="8467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smtClean="0"/>
              <a:pPr/>
              <a:t>16</a:t>
            </a:fld>
            <a:endParaRPr lang="en-US" dirty="0"/>
          </a:p>
        </p:txBody>
      </p:sp>
    </p:spTree>
    <p:extLst>
      <p:ext uri="{BB962C8B-B14F-4D97-AF65-F5344CB8AC3E}">
        <p14:creationId xmlns:p14="http://schemas.microsoft.com/office/powerpoint/2010/main" val="3788459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6996"/>
            <a:ext cx="7543800" cy="828641"/>
          </a:xfrm>
        </p:spPr>
        <p:txBody>
          <a:bodyPr/>
          <a:lstStyle/>
          <a:p>
            <a:r>
              <a:rPr lang="en-US" dirty="0"/>
              <a:t>AWS Execution Environment</a:t>
            </a:r>
          </a:p>
        </p:txBody>
      </p:sp>
      <p:graphicFrame>
        <p:nvGraphicFramePr>
          <p:cNvPr id="4" name="Object 4"/>
          <p:cNvGraphicFramePr>
            <a:graphicFrameLocks noChangeAspect="1"/>
          </p:cNvGraphicFramePr>
          <p:nvPr>
            <p:extLst>
              <p:ext uri="{D42A27DB-BD31-4B8C-83A1-F6EECF244321}">
                <p14:modId xmlns:p14="http://schemas.microsoft.com/office/powerpoint/2010/main" val="4091976097"/>
              </p:ext>
            </p:extLst>
          </p:nvPr>
        </p:nvGraphicFramePr>
        <p:xfrm>
          <a:off x="1336675" y="1284288"/>
          <a:ext cx="6330950" cy="3152775"/>
        </p:xfrm>
        <a:graphic>
          <a:graphicData uri="http://schemas.openxmlformats.org/presentationml/2006/ole">
            <mc:AlternateContent xmlns:mc="http://schemas.openxmlformats.org/markup-compatibility/2006">
              <mc:Choice xmlns:v="urn:schemas-microsoft-com:vml" Requires="v">
                <p:oleObj spid="_x0000_s1046" r:id="rId3" imgW="5958230" imgH="4698187" progId="Visio.Drawing.11">
                  <p:embed/>
                </p:oleObj>
              </mc:Choice>
              <mc:Fallback>
                <p:oleObj r:id="rId3" imgW="5958230" imgH="4698187" progId="Visio.Drawing.11">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t="2136" b="4993"/>
                      <a:stretch>
                        <a:fillRect/>
                      </a:stretch>
                    </p:blipFill>
                    <p:spPr bwMode="auto">
                      <a:xfrm>
                        <a:off x="1336675" y="1284288"/>
                        <a:ext cx="6330950" cy="3152775"/>
                      </a:xfrm>
                      <a:prstGeom prst="rect">
                        <a:avLst/>
                      </a:prstGeom>
                      <a:solidFill>
                        <a:srgbClr val="CCECFF"/>
                      </a:solidFill>
                    </p:spPr>
                  </p:pic>
                </p:oleObj>
              </mc:Fallback>
            </mc:AlternateContent>
          </a:graphicData>
        </a:graphic>
      </p:graphicFrame>
      <p:sp>
        <p:nvSpPr>
          <p:cNvPr id="5" name="Content Placeholder 2"/>
          <p:cNvSpPr>
            <a:spLocks noGrp="1"/>
          </p:cNvSpPr>
          <p:nvPr>
            <p:ph idx="1"/>
          </p:nvPr>
        </p:nvSpPr>
        <p:spPr>
          <a:xfrm>
            <a:off x="395536" y="4511230"/>
            <a:ext cx="8651249" cy="1740600"/>
          </a:xfrm>
        </p:spPr>
        <p:txBody>
          <a:bodyPr>
            <a:normAutofit fontScale="92500" lnSpcReduction="20000"/>
          </a:bodyPr>
          <a:lstStyle/>
          <a:p>
            <a:r>
              <a:rPr lang="en-US" b="1" dirty="0"/>
              <a:t>Private AMI: </a:t>
            </a:r>
            <a:r>
              <a:rPr lang="en-US" dirty="0"/>
              <a:t>Images created by you, which are private by default; you can grant access to other users to launch your private images</a:t>
            </a:r>
          </a:p>
          <a:p>
            <a:r>
              <a:rPr lang="en-US" b="1" dirty="0"/>
              <a:t>Public AMI: </a:t>
            </a:r>
            <a:r>
              <a:rPr lang="en-US" dirty="0"/>
              <a:t>Images created by users and released to the community, so anyone can launch instances based on them and use them any way they like</a:t>
            </a:r>
          </a:p>
          <a:p>
            <a:r>
              <a:rPr lang="en-US" b="1" dirty="0"/>
              <a:t>Paid AMI: </a:t>
            </a:r>
            <a:r>
              <a:rPr lang="en-US" dirty="0"/>
              <a:t>You can create images providing specific functions that can be launched by anyone willing to pay you per each hour of usage on top of AWS charges</a:t>
            </a:r>
          </a:p>
          <a:p>
            <a:endParaRPr lang="en-US" dirty="0"/>
          </a:p>
        </p:txBody>
      </p:sp>
      <p:sp>
        <p:nvSpPr>
          <p:cNvPr id="8" name="Slide Number Placeholder 5"/>
          <p:cNvSpPr>
            <a:spLocks noGrp="1"/>
          </p:cNvSpPr>
          <p:nvPr>
            <p:ph type="sldNum" sz="quarter" idx="4"/>
          </p:nvPr>
        </p:nvSpPr>
        <p:spPr>
          <a:xfrm>
            <a:off x="8467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smtClean="0"/>
              <a:pPr/>
              <a:t>17</a:t>
            </a:fld>
            <a:endParaRPr lang="en-US" dirty="0"/>
          </a:p>
        </p:txBody>
      </p:sp>
    </p:spTree>
    <p:extLst>
      <p:ext uri="{BB962C8B-B14F-4D97-AF65-F5344CB8AC3E}">
        <p14:creationId xmlns:p14="http://schemas.microsoft.com/office/powerpoint/2010/main" val="59315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38581"/>
            <a:ext cx="7543800" cy="900649"/>
          </a:xfrm>
        </p:spPr>
        <p:txBody>
          <a:bodyPr>
            <a:normAutofit/>
          </a:bodyPr>
          <a:lstStyle/>
          <a:p>
            <a:r>
              <a:rPr lang="en-US" sz="4000" dirty="0"/>
              <a:t>Cost Saving Considerations in AWS</a:t>
            </a:r>
          </a:p>
        </p:txBody>
      </p:sp>
      <p:sp>
        <p:nvSpPr>
          <p:cNvPr id="3" name="Content Placeholder 2"/>
          <p:cNvSpPr>
            <a:spLocks noGrp="1"/>
          </p:cNvSpPr>
          <p:nvPr>
            <p:ph idx="1"/>
          </p:nvPr>
        </p:nvSpPr>
        <p:spPr>
          <a:xfrm>
            <a:off x="800099" y="1844824"/>
            <a:ext cx="7543801" cy="4023360"/>
          </a:xfrm>
        </p:spPr>
        <p:txBody>
          <a:bodyPr>
            <a:normAutofit/>
          </a:bodyPr>
          <a:lstStyle/>
          <a:p>
            <a:r>
              <a:rPr lang="en-US" b="1" dirty="0"/>
              <a:t>On-Demand Instances</a:t>
            </a:r>
          </a:p>
          <a:p>
            <a:pPr lvl="1"/>
            <a:r>
              <a:rPr lang="en-US" dirty="0"/>
              <a:t>Pay for compute capacity by the hour with no long-term commitments</a:t>
            </a:r>
          </a:p>
          <a:p>
            <a:r>
              <a:rPr lang="en-US" b="1" dirty="0"/>
              <a:t>Reserved Instances</a:t>
            </a:r>
            <a:r>
              <a:rPr lang="en-US" dirty="0"/>
              <a:t> </a:t>
            </a:r>
          </a:p>
          <a:p>
            <a:pPr lvl="1"/>
            <a:r>
              <a:rPr lang="en-US" dirty="0"/>
              <a:t>Make a low, one-time payment for each instance you want to reserve and in turn receive a significant discount on the hourly charge for that instance </a:t>
            </a:r>
          </a:p>
          <a:p>
            <a:r>
              <a:rPr lang="en-US" b="1" dirty="0"/>
              <a:t>Spot Instances</a:t>
            </a:r>
          </a:p>
          <a:p>
            <a:pPr lvl="1"/>
            <a:r>
              <a:rPr lang="en-US" dirty="0"/>
              <a:t>Bid on unused EC2 capacity and run those instances for as long as their bid exceeds the current Spot Price</a:t>
            </a:r>
          </a:p>
        </p:txBody>
      </p:sp>
      <p:sp>
        <p:nvSpPr>
          <p:cNvPr id="6" name="Slide Number Placeholder 5"/>
          <p:cNvSpPr>
            <a:spLocks noGrp="1"/>
          </p:cNvSpPr>
          <p:nvPr>
            <p:ph type="sldNum" sz="quarter" idx="4"/>
          </p:nvPr>
        </p:nvSpPr>
        <p:spPr>
          <a:xfrm>
            <a:off x="8467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smtClean="0"/>
              <a:pPr/>
              <a:t>18</a:t>
            </a:fld>
            <a:endParaRPr lang="en-US" dirty="0"/>
          </a:p>
        </p:txBody>
      </p:sp>
    </p:spTree>
    <p:extLst>
      <p:ext uri="{BB962C8B-B14F-4D97-AF65-F5344CB8AC3E}">
        <p14:creationId xmlns:p14="http://schemas.microsoft.com/office/powerpoint/2010/main" val="291054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594A-5F2B-4C9F-BE5C-B0DECCD49031}"/>
              </a:ext>
            </a:extLst>
          </p:cNvPr>
          <p:cNvSpPr>
            <a:spLocks noGrp="1"/>
          </p:cNvSpPr>
          <p:nvPr>
            <p:ph type="title"/>
          </p:nvPr>
        </p:nvSpPr>
        <p:spPr>
          <a:xfrm>
            <a:off x="349858" y="909419"/>
            <a:ext cx="8382000" cy="936104"/>
          </a:xfrm>
        </p:spPr>
        <p:txBody>
          <a:bodyPr>
            <a:normAutofit fontScale="90000"/>
          </a:bodyPr>
          <a:lstStyle/>
          <a:p>
            <a:pPr>
              <a:defRPr/>
            </a:pPr>
            <a:r>
              <a:rPr lang="en-US" dirty="0">
                <a:effectLst/>
              </a:rPr>
              <a:t>Amazon EC2 Functionality</a:t>
            </a:r>
            <a:br>
              <a:rPr lang="en-US" dirty="0">
                <a:effectLst/>
              </a:rPr>
            </a:br>
            <a:endParaRPr lang="en-US" dirty="0"/>
          </a:p>
        </p:txBody>
      </p:sp>
      <p:sp>
        <p:nvSpPr>
          <p:cNvPr id="8195" name="Content Placeholder 2">
            <a:extLst>
              <a:ext uri="{FF2B5EF4-FFF2-40B4-BE49-F238E27FC236}">
                <a16:creationId xmlns:a16="http://schemas.microsoft.com/office/drawing/2014/main" id="{7453DB13-DC6C-4FCD-89D7-4FD4AF0F1109}"/>
              </a:ext>
            </a:extLst>
          </p:cNvPr>
          <p:cNvSpPr>
            <a:spLocks noGrp="1"/>
          </p:cNvSpPr>
          <p:nvPr>
            <p:ph idx="1"/>
          </p:nvPr>
        </p:nvSpPr>
        <p:spPr>
          <a:xfrm>
            <a:off x="352425" y="1844824"/>
            <a:ext cx="8410575" cy="4117826"/>
          </a:xfrm>
        </p:spPr>
        <p:txBody>
          <a:bodyPr/>
          <a:lstStyle/>
          <a:p>
            <a:pPr>
              <a:buFont typeface="Wingdings" panose="05000000000000000000" pitchFamily="2" charset="2"/>
              <a:buChar char="Ø"/>
            </a:pPr>
            <a:r>
              <a:rPr lang="en-US" altLang="en-US" sz="2000" dirty="0">
                <a:effectLst/>
              </a:rPr>
              <a:t>Select a pre-configured, templated image to get up and running immediately. Or create an Amazon Machine Image (AMI) containing your applications, libraries, data, and associated configuration settings.</a:t>
            </a:r>
          </a:p>
          <a:p>
            <a:pPr>
              <a:buFont typeface="Wingdings" panose="05000000000000000000" pitchFamily="2" charset="2"/>
              <a:buChar char="Ø"/>
            </a:pPr>
            <a:r>
              <a:rPr lang="en-US" altLang="en-US" sz="2000" dirty="0">
                <a:effectLst/>
              </a:rPr>
              <a:t>Configure security and network access on your Amazon EC2 instance.</a:t>
            </a:r>
          </a:p>
          <a:p>
            <a:pPr>
              <a:buFont typeface="Wingdings" panose="05000000000000000000" pitchFamily="2" charset="2"/>
              <a:buChar char="Ø"/>
            </a:pPr>
            <a:r>
              <a:rPr lang="en-US" altLang="en-US" sz="2000" dirty="0">
                <a:effectLst/>
              </a:rPr>
              <a:t>Choose which instance type(s) and operating system you want, then start, terminate, and monitor as many instances of your AMI as needed, using the web service APIs or the variety of management tools provided.</a:t>
            </a:r>
          </a:p>
          <a:p>
            <a:pPr>
              <a:buFont typeface="Wingdings" panose="05000000000000000000" pitchFamily="2" charset="2"/>
              <a:buChar char="Ø"/>
            </a:pPr>
            <a:r>
              <a:rPr lang="en-US" altLang="en-US" sz="2000" dirty="0">
                <a:effectLst/>
              </a:rPr>
              <a:t>Determine whether you want to run in multiple locations, utilize static IP endpoints, or attach persistent block storage to your instances.</a:t>
            </a:r>
          </a:p>
          <a:p>
            <a:pPr>
              <a:buFont typeface="Wingdings" panose="05000000000000000000" pitchFamily="2" charset="2"/>
              <a:buChar char="Ø"/>
            </a:pPr>
            <a:r>
              <a:rPr lang="en-US" altLang="en-US" sz="2000" dirty="0">
                <a:effectLst/>
              </a:rPr>
              <a:t>Pay only for the resources that you actually consume, like instance-hours or data transfer.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a:extLst>
              <a:ext uri="{FF2B5EF4-FFF2-40B4-BE49-F238E27FC236}">
                <a16:creationId xmlns:a16="http://schemas.microsoft.com/office/drawing/2014/main" id="{4DCF3CC6-7ACE-45B2-83C6-5C271319BA50}"/>
              </a:ext>
            </a:extLst>
          </p:cNvPr>
          <p:cNvSpPr>
            <a:spLocks noGrp="1" noChangeArrowheads="1"/>
          </p:cNvSpPr>
          <p:nvPr>
            <p:ph type="title"/>
          </p:nvPr>
        </p:nvSpPr>
        <p:spPr/>
        <p:txBody>
          <a:bodyPr>
            <a:normAutofit/>
          </a:bodyPr>
          <a:lstStyle/>
          <a:p>
            <a:pPr eaLnBrk="1" hangingPunct="1">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Outline</a:t>
            </a:r>
          </a:p>
        </p:txBody>
      </p:sp>
      <p:sp>
        <p:nvSpPr>
          <p:cNvPr id="468995" name="Rectangle 3">
            <a:extLst>
              <a:ext uri="{FF2B5EF4-FFF2-40B4-BE49-F238E27FC236}">
                <a16:creationId xmlns:a16="http://schemas.microsoft.com/office/drawing/2014/main" id="{A91E7D6F-7678-47B6-9A07-A91D0BE4865E}"/>
              </a:ext>
            </a:extLst>
          </p:cNvPr>
          <p:cNvSpPr>
            <a:spLocks noGrp="1" noChangeArrowheads="1"/>
          </p:cNvSpPr>
          <p:nvPr>
            <p:ph type="body" idx="1"/>
          </p:nvPr>
        </p:nvSpPr>
        <p:spPr>
          <a:xfrm>
            <a:off x="926444" y="2155031"/>
            <a:ext cx="6846724" cy="2547937"/>
          </a:xfrm>
          <a:effectLst/>
        </p:spPr>
        <p:txBody>
          <a:bodyPr>
            <a:normAutofit fontScale="92500" lnSpcReduction="20000"/>
          </a:bodyPr>
          <a:lstStyle/>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Introduction to Cloud Computing</a:t>
            </a:r>
          </a:p>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AWS S3</a:t>
            </a:r>
          </a:p>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AWS EC2</a:t>
            </a:r>
          </a:p>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EC2 API</a:t>
            </a:r>
          </a:p>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A Case Analysis on using AWS </a:t>
            </a:r>
          </a:p>
          <a:p>
            <a:pPr eaLnBrk="1" hangingPunct="1">
              <a:defRPr/>
            </a:pPr>
            <a:r>
              <a:rPr lang="en-US" sz="2400" spc="-50" dirty="0">
                <a:solidFill>
                  <a:schemeClr val="tx1">
                    <a:lumMod val="85000"/>
                    <a:lumOff val="15000"/>
                  </a:schemeClr>
                </a:solidFill>
                <a:latin typeface="Calibri" panose="020F0502020204030204" pitchFamily="34" charset="0"/>
                <a:ea typeface="+mj-ea"/>
                <a:cs typeface="Calibri" panose="020F0502020204030204" pitchFamily="34" charset="0"/>
              </a:rPr>
              <a:t>Future Directions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395536" y="692696"/>
            <a:ext cx="7543800" cy="828641"/>
          </a:xfrm>
        </p:spPr>
        <p:txBody>
          <a:bodyPr/>
          <a:lstStyle/>
          <a:p>
            <a:pPr>
              <a:defRPr/>
            </a:pPr>
            <a:r>
              <a:rPr lang="en-US" dirty="0"/>
              <a:t>Instance Types</a:t>
            </a:r>
          </a:p>
        </p:txBody>
      </p:sp>
      <p:sp>
        <p:nvSpPr>
          <p:cNvPr id="3" name="Content Placeholder 2">
            <a:extLst>
              <a:ext uri="{FF2B5EF4-FFF2-40B4-BE49-F238E27FC236}">
                <a16:creationId xmlns:a16="http://schemas.microsoft.com/office/drawing/2014/main" id="{4AA476EF-7BDA-46B0-B834-F66A3416CB6D}"/>
              </a:ext>
            </a:extLst>
          </p:cNvPr>
          <p:cNvSpPr>
            <a:spLocks noGrp="1"/>
          </p:cNvSpPr>
          <p:nvPr>
            <p:ph idx="1"/>
          </p:nvPr>
        </p:nvSpPr>
        <p:spPr>
          <a:xfrm>
            <a:off x="611560" y="1880278"/>
            <a:ext cx="8410575" cy="5491153"/>
          </a:xfrm>
        </p:spPr>
        <p:txBody>
          <a:bodyPr/>
          <a:lstStyle/>
          <a:p>
            <a:pPr>
              <a:defRPr/>
            </a:pPr>
            <a:r>
              <a:rPr lang="en-US" dirty="0"/>
              <a:t>Standard Instances: </a:t>
            </a:r>
          </a:p>
          <a:p>
            <a:pPr lvl="1">
              <a:defRPr/>
            </a:pPr>
            <a:r>
              <a:rPr lang="en-US" dirty="0"/>
              <a:t>Small: 1.7GBmem, 1EC2Compute Unit (EC2CU), 160GB local instance storage(</a:t>
            </a:r>
            <a:r>
              <a:rPr lang="en-US" dirty="0" err="1"/>
              <a:t>lis</a:t>
            </a:r>
            <a:r>
              <a:rPr lang="en-US" dirty="0"/>
              <a:t>), 32/64bits.</a:t>
            </a:r>
          </a:p>
          <a:p>
            <a:pPr lvl="1">
              <a:defRPr/>
            </a:pPr>
            <a:r>
              <a:rPr lang="en-US" dirty="0"/>
              <a:t>Medium: 3.75 </a:t>
            </a:r>
            <a:r>
              <a:rPr lang="en-US" dirty="0" err="1"/>
              <a:t>GBmem</a:t>
            </a:r>
            <a:r>
              <a:rPr lang="en-US" dirty="0"/>
              <a:t>, 2EC2CU, 410GBlis, 32/64bits.</a:t>
            </a:r>
          </a:p>
          <a:p>
            <a:pPr lvl="1">
              <a:defRPr/>
            </a:pPr>
            <a:r>
              <a:rPr lang="en-US" dirty="0"/>
              <a:t>Large: 7.5GBmem, 4EC2CU, 850GBlis, 64bits</a:t>
            </a:r>
          </a:p>
          <a:p>
            <a:pPr lvl="1">
              <a:defRPr/>
            </a:pPr>
            <a:r>
              <a:rPr lang="en-US" dirty="0"/>
              <a:t>Extra Large: 15GBmem, 8EC2CU, 1690GBlis, 64bits.</a:t>
            </a:r>
          </a:p>
          <a:p>
            <a:pPr>
              <a:defRPr/>
            </a:pPr>
            <a:r>
              <a:rPr lang="en-US" dirty="0"/>
              <a:t>Micro Instances: 613MBmem, 2ECUs, EBS</a:t>
            </a:r>
          </a:p>
          <a:p>
            <a:pPr>
              <a:defRPr/>
            </a:pPr>
            <a:r>
              <a:rPr lang="en-US" dirty="0"/>
              <a:t>High-Memory Instances: 17.1, 34.2, 68.4GBs.</a:t>
            </a:r>
          </a:p>
          <a:p>
            <a:pPr>
              <a:defRPr/>
            </a:pPr>
            <a:r>
              <a:rPr lang="en-US" dirty="0"/>
              <a:t>High-CPU Instances (5EC2CU or 20EC2CU)</a:t>
            </a:r>
          </a:p>
          <a:p>
            <a:pPr>
              <a:defRPr/>
            </a:pPr>
            <a:r>
              <a:rPr lang="en-US" dirty="0"/>
              <a:t>Cluster GPU Instances (22GBmem, 33.5EC2CU, 2xNVIDIA Tesla “Fermi” M2050 GPUs, 1690GBlis, 10GEthernet.</a:t>
            </a:r>
          </a:p>
          <a:p>
            <a:pPr>
              <a:defRPr/>
            </a:pPr>
            <a:endParaRPr lang="en-US" dirty="0"/>
          </a:p>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1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798897" y="5120640"/>
            <a:ext cx="7543800" cy="822960"/>
          </a:xfrm>
        </p:spPr>
        <p:txBody>
          <a:bodyPr vert="horz" lIns="91440" tIns="45720" rIns="91440" bIns="45720" rtlCol="0" anchor="b">
            <a:normAutofit/>
          </a:bodyPr>
          <a:lstStyle/>
          <a:p>
            <a:pPr>
              <a:defRPr/>
            </a:pPr>
            <a:r>
              <a:rPr lang="en-US" sz="3100">
                <a:solidFill>
                  <a:srgbClr val="FFFFFF"/>
                </a:solidFill>
              </a:rPr>
              <a:t>AWS Development </a:t>
            </a:r>
          </a:p>
        </p:txBody>
      </p:sp>
      <p:pic>
        <p:nvPicPr>
          <p:cNvPr id="6" name="Picture 5">
            <a:extLst>
              <a:ext uri="{FF2B5EF4-FFF2-40B4-BE49-F238E27FC236}">
                <a16:creationId xmlns:a16="http://schemas.microsoft.com/office/drawing/2014/main" id="{B984590D-4746-4093-99D4-788857FCFDB0}"/>
              </a:ext>
            </a:extLst>
          </p:cNvPr>
          <p:cNvPicPr>
            <a:picLocks noChangeAspect="1"/>
          </p:cNvPicPr>
          <p:nvPr/>
        </p:nvPicPr>
        <p:blipFill rotWithShape="1">
          <a:blip r:embed="rId2"/>
          <a:srcRect l="28738" t="23387" r="13174" b="7981"/>
          <a:stretch/>
        </p:blipFill>
        <p:spPr>
          <a:xfrm>
            <a:off x="1187624" y="643537"/>
            <a:ext cx="6107151" cy="4058835"/>
          </a:xfrm>
          <a:prstGeom prst="rect">
            <a:avLst/>
          </a:prstGeom>
        </p:spPr>
      </p:pic>
      <p:sp>
        <p:nvSpPr>
          <p:cNvPr id="37" name="Rectangle 2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89666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822960" y="286603"/>
            <a:ext cx="7543800" cy="1450757"/>
          </a:xfrm>
        </p:spPr>
        <p:txBody>
          <a:bodyPr>
            <a:normAutofit/>
          </a:bodyPr>
          <a:lstStyle/>
          <a:p>
            <a:pPr>
              <a:defRPr/>
            </a:pPr>
            <a:r>
              <a:rPr lang="en-US" dirty="0"/>
              <a:t>AWS Development </a:t>
            </a:r>
          </a:p>
        </p:txBody>
      </p:sp>
      <p:graphicFrame>
        <p:nvGraphicFramePr>
          <p:cNvPr id="3" name="Diagram 2">
            <a:extLst>
              <a:ext uri="{FF2B5EF4-FFF2-40B4-BE49-F238E27FC236}">
                <a16:creationId xmlns:a16="http://schemas.microsoft.com/office/drawing/2014/main" id="{0FE6FE08-C819-4CC9-8178-0CF16CEBC753}"/>
              </a:ext>
            </a:extLst>
          </p:cNvPr>
          <p:cNvGraphicFramePr/>
          <p:nvPr>
            <p:extLst>
              <p:ext uri="{D42A27DB-BD31-4B8C-83A1-F6EECF244321}">
                <p14:modId xmlns:p14="http://schemas.microsoft.com/office/powerpoint/2010/main" val="1821584263"/>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24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54"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55" name="Rectangle 7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475499" y="4550229"/>
            <a:ext cx="8181805" cy="1057655"/>
          </a:xfrm>
        </p:spPr>
        <p:txBody>
          <a:bodyPr vert="horz" lIns="91440" tIns="45720" rIns="91440" bIns="45720" rtlCol="0" anchor="b">
            <a:normAutofit/>
          </a:bodyPr>
          <a:lstStyle/>
          <a:p>
            <a:pPr>
              <a:defRPr/>
            </a:pPr>
            <a:r>
              <a:rPr lang="en-US" sz="5200">
                <a:solidFill>
                  <a:schemeClr val="tx1">
                    <a:lumMod val="85000"/>
                    <a:lumOff val="15000"/>
                  </a:schemeClr>
                </a:solidFill>
              </a:rPr>
              <a:t>AWS SDK for Javascript </a:t>
            </a:r>
          </a:p>
        </p:txBody>
      </p:sp>
      <p:pic>
        <p:nvPicPr>
          <p:cNvPr id="2050" name="Picture 2" descr="&#10;                Relationship between JavaScript environments, the SDK, and Amazon Web&#10;                    Services&#10;            ">
            <a:extLst>
              <a:ext uri="{FF2B5EF4-FFF2-40B4-BE49-F238E27FC236}">
                <a16:creationId xmlns:a16="http://schemas.microsoft.com/office/drawing/2014/main" id="{F854747F-7502-4D19-90E4-E0CD727057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592" y="640079"/>
            <a:ext cx="7406640" cy="4129201"/>
          </a:xfrm>
          <a:prstGeom prst="rect">
            <a:avLst/>
          </a:prstGeom>
          <a:noFill/>
          <a:extLst>
            <a:ext uri="{909E8E84-426E-40DD-AFC4-6F175D3DCCD1}">
              <a14:hiddenFill xmlns:a14="http://schemas.microsoft.com/office/drawing/2010/main">
                <a:solidFill>
                  <a:srgbClr val="FFFFFF"/>
                </a:solidFill>
              </a14:hiddenFill>
            </a:ext>
          </a:extLst>
        </p:spPr>
      </p:pic>
      <p:cxnSp>
        <p:nvCxnSpPr>
          <p:cNvPr id="2056" name="Straight Connector 7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57" name="Rectangle 8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8" name="Rectangle 8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5162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395536" y="692696"/>
            <a:ext cx="7543800" cy="828641"/>
          </a:xfrm>
        </p:spPr>
        <p:txBody>
          <a:bodyPr/>
          <a:lstStyle/>
          <a:p>
            <a:pPr>
              <a:defRPr/>
            </a:pPr>
            <a:r>
              <a:rPr lang="en-US" dirty="0"/>
              <a:t>AWS SDK for Javascript</a:t>
            </a:r>
          </a:p>
        </p:txBody>
      </p:sp>
      <p:sp>
        <p:nvSpPr>
          <p:cNvPr id="3" name="Content Placeholder 2">
            <a:extLst>
              <a:ext uri="{FF2B5EF4-FFF2-40B4-BE49-F238E27FC236}">
                <a16:creationId xmlns:a16="http://schemas.microsoft.com/office/drawing/2014/main" id="{4AA476EF-7BDA-46B0-B834-F66A3416CB6D}"/>
              </a:ext>
            </a:extLst>
          </p:cNvPr>
          <p:cNvSpPr>
            <a:spLocks noGrp="1"/>
          </p:cNvSpPr>
          <p:nvPr>
            <p:ph idx="1"/>
          </p:nvPr>
        </p:nvSpPr>
        <p:spPr>
          <a:xfrm>
            <a:off x="611560" y="1880278"/>
            <a:ext cx="8410575" cy="5491153"/>
          </a:xfrm>
        </p:spPr>
        <p:txBody>
          <a:bodyPr/>
          <a:lstStyle/>
          <a:p>
            <a:pPr>
              <a:defRPr/>
            </a:pPr>
            <a:r>
              <a:rPr lang="en-US" b="1" dirty="0"/>
              <a:t>Using the SDK with Node.js</a:t>
            </a:r>
          </a:p>
          <a:p>
            <a:pPr>
              <a:defRPr/>
            </a:pPr>
            <a:r>
              <a:rPr lang="en-US" dirty="0"/>
              <a:t>Node.js is a cross-platform runtime for running server-side JavaScript applications. You can set up Node.js on an Amazon EC2 instance to run on a server. You can also use Node.js to write on-demand AWS Lambda functions.</a:t>
            </a:r>
          </a:p>
          <a:p>
            <a:pPr>
              <a:defRPr/>
            </a:pPr>
            <a:r>
              <a:rPr lang="en-US" b="1" dirty="0"/>
              <a:t>Using the SDK with AWS Cloud9</a:t>
            </a:r>
          </a:p>
          <a:p>
            <a:pPr>
              <a:defRPr/>
            </a:pPr>
            <a:r>
              <a:rPr lang="en-US" dirty="0"/>
              <a:t>You can also develop Node.js applications using the SDK for JavaScript in the AWS Cloud9 IDE</a:t>
            </a:r>
          </a:p>
        </p:txBody>
      </p:sp>
    </p:spTree>
    <p:extLst>
      <p:ext uri="{BB962C8B-B14F-4D97-AF65-F5344CB8AC3E}">
        <p14:creationId xmlns:p14="http://schemas.microsoft.com/office/powerpoint/2010/main" val="352313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4CB3-4953-452E-9DC4-B43BF091CE15}"/>
              </a:ext>
            </a:extLst>
          </p:cNvPr>
          <p:cNvSpPr>
            <a:spLocks noGrp="1"/>
          </p:cNvSpPr>
          <p:nvPr>
            <p:ph type="title"/>
          </p:nvPr>
        </p:nvSpPr>
        <p:spPr>
          <a:xfrm>
            <a:off x="395536" y="692696"/>
            <a:ext cx="7543800" cy="828641"/>
          </a:xfrm>
        </p:spPr>
        <p:txBody>
          <a:bodyPr/>
          <a:lstStyle/>
          <a:p>
            <a:pPr>
              <a:defRPr/>
            </a:pPr>
            <a:r>
              <a:rPr lang="en-US" dirty="0"/>
              <a:t>AWS SDK for Javascript</a:t>
            </a:r>
          </a:p>
        </p:txBody>
      </p:sp>
      <p:sp>
        <p:nvSpPr>
          <p:cNvPr id="3" name="Content Placeholder 2">
            <a:extLst>
              <a:ext uri="{FF2B5EF4-FFF2-40B4-BE49-F238E27FC236}">
                <a16:creationId xmlns:a16="http://schemas.microsoft.com/office/drawing/2014/main" id="{4AA476EF-7BDA-46B0-B834-F66A3416CB6D}"/>
              </a:ext>
            </a:extLst>
          </p:cNvPr>
          <p:cNvSpPr>
            <a:spLocks noGrp="1"/>
          </p:cNvSpPr>
          <p:nvPr>
            <p:ph idx="1"/>
          </p:nvPr>
        </p:nvSpPr>
        <p:spPr>
          <a:xfrm>
            <a:off x="611560" y="1880278"/>
            <a:ext cx="8410575" cy="5491153"/>
          </a:xfrm>
        </p:spPr>
        <p:txBody>
          <a:bodyPr/>
          <a:lstStyle/>
          <a:p>
            <a:pPr>
              <a:defRPr/>
            </a:pPr>
            <a:r>
              <a:rPr lang="en-US" b="1" dirty="0"/>
              <a:t>Using the SDK with Node.js</a:t>
            </a:r>
          </a:p>
          <a:p>
            <a:pPr>
              <a:defRPr/>
            </a:pPr>
            <a:r>
              <a:rPr lang="en-US" dirty="0"/>
              <a:t>Node.js is a cross-platform runtime for running server-side JavaScript applications. You can set up Node.js on an Amazon EC2 instance to run on a server. You can also use Node.js to write on-demand AWS Lambda functions.</a:t>
            </a:r>
          </a:p>
          <a:p>
            <a:pPr>
              <a:defRPr/>
            </a:pPr>
            <a:r>
              <a:rPr lang="en-US" b="1" dirty="0"/>
              <a:t>Using the SDK with AWS Cloud9</a:t>
            </a:r>
          </a:p>
          <a:p>
            <a:pPr>
              <a:defRPr/>
            </a:pPr>
            <a:r>
              <a:rPr lang="en-US" dirty="0"/>
              <a:t>You can also develop Node.js applications using the SDK for JavaScript in the AWS Cloud9 IDE</a:t>
            </a:r>
          </a:p>
        </p:txBody>
      </p:sp>
    </p:spTree>
    <p:extLst>
      <p:ext uri="{BB962C8B-B14F-4D97-AF65-F5344CB8AC3E}">
        <p14:creationId xmlns:p14="http://schemas.microsoft.com/office/powerpoint/2010/main" val="34639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a:extLst>
              <a:ext uri="{FF2B5EF4-FFF2-40B4-BE49-F238E27FC236}">
                <a16:creationId xmlns:a16="http://schemas.microsoft.com/office/drawing/2014/main" id="{2D85E054-EA07-4E6F-9D78-BBD81C192BBF}"/>
              </a:ext>
            </a:extLst>
          </p:cNvPr>
          <p:cNvSpPr>
            <a:spLocks noGrp="1"/>
          </p:cNvSpPr>
          <p:nvPr>
            <p:ph type="subTitle" idx="1"/>
          </p:nvPr>
        </p:nvSpPr>
        <p:spPr>
          <a:xfrm>
            <a:off x="2743200" y="3886200"/>
            <a:ext cx="4953000" cy="1752600"/>
          </a:xfrm>
        </p:spPr>
        <p:txBody>
          <a:bodyPr/>
          <a:lstStyle/>
          <a:p>
            <a:pPr eaLnBrk="1" hangingPunct="1"/>
            <a:r>
              <a:rPr lang="en-US" altLang="en-US"/>
              <a:t>cs6320</a:t>
            </a:r>
          </a:p>
        </p:txBody>
      </p:sp>
      <p:sp>
        <p:nvSpPr>
          <p:cNvPr id="2050" name="Title 1">
            <a:extLst>
              <a:ext uri="{FF2B5EF4-FFF2-40B4-BE49-F238E27FC236}">
                <a16:creationId xmlns:a16="http://schemas.microsoft.com/office/drawing/2014/main" id="{250A82F8-2179-47BA-A6B4-426B26801448}"/>
              </a:ext>
            </a:extLst>
          </p:cNvPr>
          <p:cNvSpPr>
            <a:spLocks noGrp="1"/>
          </p:cNvSpPr>
          <p:nvPr>
            <p:ph type="ctrTitle"/>
          </p:nvPr>
        </p:nvSpPr>
        <p:spPr>
          <a:xfrm>
            <a:off x="-342900" y="255971"/>
            <a:ext cx="8299276" cy="1295400"/>
          </a:xfrm>
        </p:spPr>
        <p:txBody>
          <a:bodyPr>
            <a:noAutofit/>
          </a:bodyPr>
          <a:lstStyle/>
          <a:p>
            <a:pPr algn="r" eaLnBrk="1" fontAlgn="auto" hangingPunct="1">
              <a:spcAft>
                <a:spcPts val="0"/>
              </a:spcAft>
              <a:defRPr/>
            </a:pPr>
            <a:r>
              <a:rPr sz="4800" dirty="0">
                <a:solidFill>
                  <a:schemeClr val="tx1">
                    <a:lumMod val="75000"/>
                    <a:lumOff val="25000"/>
                  </a:schemeClr>
                </a:solidFill>
              </a:rPr>
              <a:t>NodeJS and MEAN</a:t>
            </a:r>
          </a:p>
        </p:txBody>
      </p:sp>
      <p:pic>
        <p:nvPicPr>
          <p:cNvPr id="6148" name="Picture 2" descr="C:\Grewe\Classes\CS6320\Mat\NodeJS\MEAN.png">
            <a:extLst>
              <a:ext uri="{FF2B5EF4-FFF2-40B4-BE49-F238E27FC236}">
                <a16:creationId xmlns:a16="http://schemas.microsoft.com/office/drawing/2014/main" id="{984FDBF1-1B0C-44AD-8CD6-C189F9B3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07978"/>
            <a:ext cx="7486600" cy="373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5DE7911-923D-42CD-83A1-95C207894808}"/>
              </a:ext>
            </a:extLst>
          </p:cNvPr>
          <p:cNvSpPr>
            <a:spLocks noGrp="1"/>
          </p:cNvSpPr>
          <p:nvPr>
            <p:ph type="title"/>
          </p:nvPr>
        </p:nvSpPr>
        <p:spPr>
          <a:xfrm>
            <a:off x="914400" y="0"/>
            <a:ext cx="7772400" cy="1143000"/>
          </a:xfrm>
        </p:spPr>
        <p:txBody>
          <a:bodyPr/>
          <a:lstStyle/>
          <a:p>
            <a:pPr eaLnBrk="1" hangingPunct="1"/>
            <a:r>
              <a:rPr lang="en-US" altLang="en-US"/>
              <a:t>First what is MEAN</a:t>
            </a:r>
          </a:p>
        </p:txBody>
      </p:sp>
      <p:sp>
        <p:nvSpPr>
          <p:cNvPr id="3" name="Content Placeholder 2">
            <a:extLst>
              <a:ext uri="{FF2B5EF4-FFF2-40B4-BE49-F238E27FC236}">
                <a16:creationId xmlns:a16="http://schemas.microsoft.com/office/drawing/2014/main" id="{F60028AC-A580-45D8-AD6E-A31C3C414414}"/>
              </a:ext>
            </a:extLst>
          </p:cNvPr>
          <p:cNvSpPr>
            <a:spLocks noGrp="1"/>
          </p:cNvSpPr>
          <p:nvPr>
            <p:ph sz="quarter" idx="1"/>
          </p:nvPr>
        </p:nvSpPr>
        <p:spPr>
          <a:xfrm>
            <a:off x="838200" y="1844824"/>
            <a:ext cx="2869704" cy="1898650"/>
          </a:xfrm>
        </p:spPr>
        <p:txBody>
          <a:bodyPr>
            <a:normAutofit/>
          </a:bodyPr>
          <a:lstStyle/>
          <a:p>
            <a:pPr marL="274320" indent="-274320" eaLnBrk="1" fontAlgn="auto" hangingPunct="1">
              <a:spcBef>
                <a:spcPts val="580"/>
              </a:spcBef>
              <a:spcAft>
                <a:spcPts val="0"/>
              </a:spcAft>
              <a:buFont typeface="Wingdings 2"/>
              <a:buChar char=""/>
              <a:defRPr/>
            </a:pPr>
            <a:r>
              <a:rPr lang="en-US" dirty="0"/>
              <a:t>M = </a:t>
            </a:r>
            <a:r>
              <a:rPr lang="en-US" dirty="0" err="1"/>
              <a:t>mongoDB</a:t>
            </a:r>
            <a:endParaRPr lang="en-US" dirty="0"/>
          </a:p>
          <a:p>
            <a:pPr marL="274320" indent="-274320" eaLnBrk="1" fontAlgn="auto" hangingPunct="1">
              <a:spcBef>
                <a:spcPts val="580"/>
              </a:spcBef>
              <a:spcAft>
                <a:spcPts val="0"/>
              </a:spcAft>
              <a:buFont typeface="Wingdings 2"/>
              <a:buChar char=""/>
              <a:defRPr/>
            </a:pPr>
            <a:r>
              <a:rPr lang="en-US" dirty="0"/>
              <a:t>E = Express  </a:t>
            </a:r>
          </a:p>
          <a:p>
            <a:pPr marL="274320" indent="-274320" eaLnBrk="1" fontAlgn="auto" hangingPunct="1">
              <a:spcBef>
                <a:spcPts val="580"/>
              </a:spcBef>
              <a:spcAft>
                <a:spcPts val="0"/>
              </a:spcAft>
              <a:buFont typeface="Wingdings 2"/>
              <a:buChar char=""/>
              <a:defRPr/>
            </a:pPr>
            <a:r>
              <a:rPr lang="en-US" dirty="0"/>
              <a:t>A = Angular.js</a:t>
            </a:r>
          </a:p>
          <a:p>
            <a:pPr marL="274320" indent="-274320" eaLnBrk="1" fontAlgn="auto" hangingPunct="1">
              <a:spcBef>
                <a:spcPts val="580"/>
              </a:spcBef>
              <a:spcAft>
                <a:spcPts val="0"/>
              </a:spcAft>
              <a:buFont typeface="Wingdings 2"/>
              <a:buChar char=""/>
              <a:defRPr/>
            </a:pPr>
            <a:r>
              <a:rPr lang="en-US" dirty="0"/>
              <a:t>N=Node.js   </a:t>
            </a:r>
          </a:p>
          <a:p>
            <a:pPr marL="274320" indent="-274320" eaLnBrk="1" fontAlgn="auto" hangingPunct="1">
              <a:spcBef>
                <a:spcPts val="580"/>
              </a:spcBef>
              <a:spcAft>
                <a:spcPts val="0"/>
              </a:spcAft>
              <a:buFont typeface="Wingdings 2"/>
              <a:buChar char=""/>
              <a:defRPr/>
            </a:pPr>
            <a:r>
              <a:rPr lang="en-US" dirty="0"/>
              <a:t>FULL stack solution</a:t>
            </a:r>
          </a:p>
        </p:txBody>
      </p:sp>
      <p:pic>
        <p:nvPicPr>
          <p:cNvPr id="7172" name="Picture 2" descr="C:\Grewe\Classes\CS6320\Mat\NodeJS\MEAN.png">
            <a:extLst>
              <a:ext uri="{FF2B5EF4-FFF2-40B4-BE49-F238E27FC236}">
                <a16:creationId xmlns:a16="http://schemas.microsoft.com/office/drawing/2014/main" id="{D2172EF9-FA55-48D6-B415-A5EEAF734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03" y="4018133"/>
            <a:ext cx="38100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3" descr="C:\Grewe\Classes\CS6320\Mat\NodeJS\MEAN2.png">
            <a:extLst>
              <a:ext uri="{FF2B5EF4-FFF2-40B4-BE49-F238E27FC236}">
                <a16:creationId xmlns:a16="http://schemas.microsoft.com/office/drawing/2014/main" id="{77D82F03-3C7C-480C-BE7C-7CCAA859D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59" y="3160713"/>
            <a:ext cx="3802063"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0AAC759-FE45-4515-8DEA-777717823D24}"/>
              </a:ext>
            </a:extLst>
          </p:cNvPr>
          <p:cNvSpPr>
            <a:spLocks noGrp="1"/>
          </p:cNvSpPr>
          <p:nvPr>
            <p:ph type="title"/>
          </p:nvPr>
        </p:nvSpPr>
        <p:spPr/>
        <p:txBody>
          <a:bodyPr/>
          <a:lstStyle/>
          <a:p>
            <a:pPr eaLnBrk="1" hangingPunct="1"/>
            <a:r>
              <a:rPr lang="en-US" altLang="en-US" b="1"/>
              <a:t>What is node.js ?</a:t>
            </a:r>
          </a:p>
        </p:txBody>
      </p:sp>
      <p:sp>
        <p:nvSpPr>
          <p:cNvPr id="10243" name="Content Placeholder 2">
            <a:extLst>
              <a:ext uri="{FF2B5EF4-FFF2-40B4-BE49-F238E27FC236}">
                <a16:creationId xmlns:a16="http://schemas.microsoft.com/office/drawing/2014/main" id="{C8BA721A-8D6E-43CB-9298-AE93505BB5EE}"/>
              </a:ext>
            </a:extLst>
          </p:cNvPr>
          <p:cNvSpPr>
            <a:spLocks noGrp="1"/>
          </p:cNvSpPr>
          <p:nvPr>
            <p:ph sz="quarter" idx="1"/>
          </p:nvPr>
        </p:nvSpPr>
        <p:spPr/>
        <p:txBody>
          <a:bodyPr>
            <a:normAutofit/>
          </a:bodyPr>
          <a:lstStyle/>
          <a:p>
            <a:pPr marL="274320" indent="-274320" algn="just" eaLnBrk="1" fontAlgn="auto" hangingPunct="1">
              <a:spcBef>
                <a:spcPts val="580"/>
              </a:spcBef>
              <a:spcAft>
                <a:spcPts val="0"/>
              </a:spcAft>
              <a:buFont typeface="Wingdings 2"/>
              <a:buChar char=""/>
              <a:defRPr/>
            </a:pPr>
            <a:r>
              <a:rPr lang="en-US" altLang="en-US" dirty="0">
                <a:latin typeface="Verdana" pitchFamily="34" charset="0"/>
                <a:ea typeface="Verdana" pitchFamily="34" charset="0"/>
                <a:cs typeface="Verdana" pitchFamily="34" charset="0"/>
              </a:rPr>
              <a:t>Created 2009</a:t>
            </a:r>
          </a:p>
          <a:p>
            <a:pPr marL="0" indent="0" algn="just" eaLnBrk="1" fontAlgn="auto" hangingPunct="1">
              <a:spcBef>
                <a:spcPts val="580"/>
              </a:spcBef>
              <a:spcAft>
                <a:spcPts val="0"/>
              </a:spcAft>
              <a:buFont typeface="Wingdings 2"/>
              <a:buNone/>
              <a:defRPr/>
            </a:pPr>
            <a:endParaRPr lang="en-US" altLang="en-US" dirty="0">
              <a:latin typeface="Verdana" pitchFamily="34" charset="0"/>
              <a:ea typeface="Verdana" pitchFamily="34" charset="0"/>
              <a:cs typeface="Verdana" pitchFamily="34" charset="0"/>
            </a:endParaRPr>
          </a:p>
          <a:p>
            <a:pPr marL="274320" indent="-274320" algn="just" eaLnBrk="1" fontAlgn="auto" hangingPunct="1">
              <a:spcBef>
                <a:spcPts val="580"/>
              </a:spcBef>
              <a:spcAft>
                <a:spcPts val="0"/>
              </a:spcAft>
              <a:buFont typeface="Wingdings 2"/>
              <a:buChar char=""/>
              <a:defRPr/>
            </a:pPr>
            <a:r>
              <a:rPr lang="en-US" altLang="en-US" dirty="0">
                <a:latin typeface="Verdana" pitchFamily="34" charset="0"/>
                <a:ea typeface="Verdana" pitchFamily="34" charset="0"/>
                <a:cs typeface="Verdana" pitchFamily="34" charset="0"/>
              </a:rPr>
              <a:t>Evented I/O for JavaScript</a:t>
            </a:r>
          </a:p>
          <a:p>
            <a:pPr marL="274320" indent="-274320" algn="just" eaLnBrk="1" fontAlgn="auto" hangingPunct="1">
              <a:spcBef>
                <a:spcPts val="580"/>
              </a:spcBef>
              <a:spcAft>
                <a:spcPts val="0"/>
              </a:spcAft>
              <a:buFont typeface="Wingdings" pitchFamily="2" charset="2"/>
              <a:buNone/>
              <a:defRPr/>
            </a:pPr>
            <a:endParaRPr lang="en-US" altLang="en-US" dirty="0">
              <a:latin typeface="Verdana" pitchFamily="34" charset="0"/>
              <a:ea typeface="Verdana" pitchFamily="34" charset="0"/>
              <a:cs typeface="Verdana" pitchFamily="34" charset="0"/>
            </a:endParaRPr>
          </a:p>
          <a:p>
            <a:pPr marL="274320" indent="-274320" algn="just" eaLnBrk="1" fontAlgn="auto" hangingPunct="1">
              <a:spcBef>
                <a:spcPts val="580"/>
              </a:spcBef>
              <a:spcAft>
                <a:spcPts val="0"/>
              </a:spcAft>
              <a:buFont typeface="Wingdings 2"/>
              <a:buChar char=""/>
              <a:defRPr/>
            </a:pPr>
            <a:r>
              <a:rPr lang="en-US" altLang="en-US" dirty="0">
                <a:latin typeface="Verdana" pitchFamily="34" charset="0"/>
                <a:ea typeface="Verdana" pitchFamily="34" charset="0"/>
                <a:cs typeface="Verdana" pitchFamily="34" charset="0"/>
              </a:rPr>
              <a:t>Server Side JavaScript</a:t>
            </a:r>
          </a:p>
          <a:p>
            <a:pPr marL="274320" indent="-274320" algn="just" eaLnBrk="1" fontAlgn="auto" hangingPunct="1">
              <a:spcBef>
                <a:spcPts val="580"/>
              </a:spcBef>
              <a:spcAft>
                <a:spcPts val="0"/>
              </a:spcAft>
              <a:buFont typeface="Wingdings" pitchFamily="2" charset="2"/>
              <a:buNone/>
              <a:defRPr/>
            </a:pPr>
            <a:endParaRPr lang="en-US" altLang="en-US" dirty="0">
              <a:latin typeface="Verdana" pitchFamily="34" charset="0"/>
              <a:ea typeface="Verdana" pitchFamily="34" charset="0"/>
              <a:cs typeface="Verdana" pitchFamily="34" charset="0"/>
            </a:endParaRPr>
          </a:p>
          <a:p>
            <a:pPr marL="274320" indent="-274320" algn="just" eaLnBrk="1" fontAlgn="auto" hangingPunct="1">
              <a:spcBef>
                <a:spcPts val="580"/>
              </a:spcBef>
              <a:spcAft>
                <a:spcPts val="0"/>
              </a:spcAft>
              <a:buFont typeface="Wingdings 2"/>
              <a:buChar char=""/>
              <a:defRPr/>
            </a:pPr>
            <a:r>
              <a:rPr lang="en-US" altLang="en-US" dirty="0">
                <a:latin typeface="Verdana" pitchFamily="34" charset="0"/>
                <a:ea typeface="Verdana" pitchFamily="34" charset="0"/>
                <a:cs typeface="Verdana" pitchFamily="34" charset="0"/>
              </a:rPr>
              <a:t>Runs on Google's V8 JavaScript Engine</a:t>
            </a:r>
          </a:p>
          <a:p>
            <a:pPr marL="274320" indent="-274320" algn="just" eaLnBrk="1" fontAlgn="auto" hangingPunct="1">
              <a:spcBef>
                <a:spcPts val="580"/>
              </a:spcBef>
              <a:spcAft>
                <a:spcPts val="0"/>
              </a:spcAft>
              <a:buFont typeface="Arial" charset="0"/>
              <a:buNone/>
              <a:defRPr/>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AD37B54-4D56-48C1-BCE3-F142E5B4E5C8}"/>
              </a:ext>
            </a:extLst>
          </p:cNvPr>
          <p:cNvSpPr>
            <a:spLocks noGrp="1"/>
          </p:cNvSpPr>
          <p:nvPr>
            <p:ph type="title"/>
          </p:nvPr>
        </p:nvSpPr>
        <p:spPr/>
        <p:txBody>
          <a:bodyPr/>
          <a:lstStyle/>
          <a:p>
            <a:pPr eaLnBrk="1" hangingPunct="1"/>
            <a:r>
              <a:rPr lang="en-US" altLang="en-US" b="1"/>
              <a:t>Why Use Node.js ?</a:t>
            </a:r>
          </a:p>
        </p:txBody>
      </p:sp>
      <p:sp>
        <p:nvSpPr>
          <p:cNvPr id="9219" name="Content Placeholder 2">
            <a:extLst>
              <a:ext uri="{FF2B5EF4-FFF2-40B4-BE49-F238E27FC236}">
                <a16:creationId xmlns:a16="http://schemas.microsoft.com/office/drawing/2014/main" id="{C239D2EA-352F-4C1D-8834-259382BCE192}"/>
              </a:ext>
            </a:extLst>
          </p:cNvPr>
          <p:cNvSpPr>
            <a:spLocks noGrp="1"/>
          </p:cNvSpPr>
          <p:nvPr>
            <p:ph sz="quarter" idx="1"/>
          </p:nvPr>
        </p:nvSpPr>
        <p:spPr/>
        <p:txBody>
          <a:bodyPr/>
          <a:lstStyle/>
          <a:p>
            <a:pPr eaLnBrk="1" hangingPunct="1"/>
            <a:r>
              <a:rPr lang="en-US" altLang="en-US">
                <a:latin typeface="Verdana" panose="020B0604030504040204" pitchFamily="34" charset="0"/>
                <a:ea typeface="Verdana" panose="020B0604030504040204" pitchFamily="34" charset="0"/>
                <a:cs typeface="Verdana" panose="020B0604030504040204" pitchFamily="34" charset="0"/>
              </a:rPr>
              <a:t>Node's goal is to provide an easy way to build scalable network programs.</a:t>
            </a:r>
          </a:p>
        </p:txBody>
      </p:sp>
      <p:pic>
        <p:nvPicPr>
          <p:cNvPr id="9220" name="Picture 5" descr="C:\Grewe\Classes\CS6320\Mat\NodeJS\NodeJS3.png">
            <a:extLst>
              <a:ext uri="{FF2B5EF4-FFF2-40B4-BE49-F238E27FC236}">
                <a16:creationId xmlns:a16="http://schemas.microsoft.com/office/drawing/2014/main" id="{357D38BE-FB7D-44A0-A72E-54D5C4DFE282}"/>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42653" y="2482905"/>
            <a:ext cx="7357739" cy="349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8065DD9B-9190-43CA-A504-C75F6F62316E}"/>
              </a:ext>
            </a:extLst>
          </p:cNvPr>
          <p:cNvSpPr>
            <a:spLocks noGrp="1"/>
          </p:cNvSpPr>
          <p:nvPr>
            <p:ph idx="1"/>
          </p:nvPr>
        </p:nvSpPr>
        <p:spPr>
          <a:xfrm>
            <a:off x="510977" y="2060848"/>
            <a:ext cx="8410575" cy="3096344"/>
          </a:xfrm>
        </p:spPr>
        <p:txBody>
          <a:bodyPr>
            <a:normAutofit/>
          </a:bodyPr>
          <a:lstStyle/>
          <a:p>
            <a:pPr marL="0" indent="0">
              <a:buNone/>
              <a:defRPr/>
            </a:pPr>
            <a:r>
              <a:rPr lang="en-US" spc="-50" dirty="0">
                <a:solidFill>
                  <a:schemeClr val="tx1">
                    <a:lumMod val="85000"/>
                    <a:lumOff val="15000"/>
                  </a:schemeClr>
                </a:solidFill>
                <a:latin typeface="Claire Hand" panose="02000506040000020004" pitchFamily="50" charset="0"/>
                <a:ea typeface="+mj-ea"/>
                <a:cs typeface="Arial" panose="020B0604020202020204" pitchFamily="34" charset="0"/>
              </a:rPr>
              <a:t>Cloud computing is the on-demand delivery of </a:t>
            </a:r>
            <a:r>
              <a:rPr lang="en-US" b="1" spc="-50" dirty="0">
                <a:solidFill>
                  <a:schemeClr val="tx1">
                    <a:lumMod val="85000"/>
                    <a:lumOff val="15000"/>
                  </a:schemeClr>
                </a:solidFill>
                <a:latin typeface="Claire Hand" panose="02000506040000020004" pitchFamily="50" charset="0"/>
                <a:ea typeface="+mj-ea"/>
                <a:cs typeface="Arial" panose="020B0604020202020204" pitchFamily="34" charset="0"/>
              </a:rPr>
              <a:t>compute power, database storage, applications</a:t>
            </a:r>
            <a:r>
              <a:rPr lang="en-US" spc="-50" dirty="0">
                <a:solidFill>
                  <a:schemeClr val="tx1">
                    <a:lumMod val="85000"/>
                    <a:lumOff val="15000"/>
                  </a:schemeClr>
                </a:solidFill>
                <a:latin typeface="Claire Hand" panose="02000506040000020004" pitchFamily="50" charset="0"/>
                <a:ea typeface="+mj-ea"/>
                <a:cs typeface="Arial" panose="020B0604020202020204" pitchFamily="34" charset="0"/>
              </a:rPr>
              <a:t>, and other IT resources through a cloud services platform via the Internet with pay-as-you-go pricing. </a:t>
            </a:r>
          </a:p>
          <a:p>
            <a:pPr marL="0" indent="0">
              <a:buNone/>
              <a:defRPr/>
            </a:pPr>
            <a:r>
              <a:rPr lang="en-US" dirty="0"/>
              <a:t>Cloud computing provides </a:t>
            </a:r>
            <a:r>
              <a:rPr lang="en-US" b="1" dirty="0"/>
              <a:t>a simple way to access servers, storage, databases and a broad set of application services </a:t>
            </a:r>
            <a:r>
              <a:rPr lang="en-US" dirty="0"/>
              <a:t>over the Internet. </a:t>
            </a:r>
          </a:p>
          <a:p>
            <a:pPr marL="0" indent="0">
              <a:buNone/>
              <a:defRPr/>
            </a:pPr>
            <a:r>
              <a:rPr lang="en-US" dirty="0"/>
              <a:t>A cloud services platform such as Amazon Web Services owns and maintains the network-connected hardware required for these application services, while you provision and use what you need via a web application.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68B453F-12F0-4492-8793-0DDA83786560}"/>
              </a:ext>
            </a:extLst>
          </p:cNvPr>
          <p:cNvSpPr>
            <a:spLocks noGrp="1"/>
          </p:cNvSpPr>
          <p:nvPr>
            <p:ph type="title"/>
          </p:nvPr>
        </p:nvSpPr>
        <p:spPr>
          <a:xfrm>
            <a:off x="457200" y="304800"/>
            <a:ext cx="7924800" cy="868363"/>
          </a:xfrm>
        </p:spPr>
        <p:txBody>
          <a:bodyPr/>
          <a:lstStyle/>
          <a:p>
            <a:pPr eaLnBrk="1" hangingPunct="1"/>
            <a:r>
              <a:rPr lang="en-US" altLang="en-US" b="1"/>
              <a:t>What is unique about Node.js?</a:t>
            </a:r>
          </a:p>
        </p:txBody>
      </p:sp>
      <p:sp>
        <p:nvSpPr>
          <p:cNvPr id="10243" name="Content Placeholder 2">
            <a:extLst>
              <a:ext uri="{FF2B5EF4-FFF2-40B4-BE49-F238E27FC236}">
                <a16:creationId xmlns:a16="http://schemas.microsoft.com/office/drawing/2014/main" id="{67FD1B9D-8417-45F6-BA2F-67B67F755DB2}"/>
              </a:ext>
            </a:extLst>
          </p:cNvPr>
          <p:cNvSpPr>
            <a:spLocks noGrp="1"/>
          </p:cNvSpPr>
          <p:nvPr>
            <p:ph sz="quarter" idx="1"/>
          </p:nvPr>
        </p:nvSpPr>
        <p:spPr>
          <a:xfrm>
            <a:off x="457200" y="1772816"/>
            <a:ext cx="8229600" cy="4353347"/>
          </a:xfrm>
        </p:spPr>
        <p:txBody>
          <a:bodyPr/>
          <a:lstStyle/>
          <a:p>
            <a:pPr marL="514350" indent="-514350" algn="just" eaLnBrk="1" hangingPunct="1">
              <a:buFont typeface="Calibri" panose="020F0502020204030204" pitchFamily="34" charset="0"/>
              <a:buAutoNum type="arabicPeriod"/>
            </a:pPr>
            <a:r>
              <a:rPr lang="en-US" altLang="en-US" dirty="0">
                <a:latin typeface="Verdana" panose="020B0604030504040204" pitchFamily="34" charset="0"/>
                <a:ea typeface="Verdana" panose="020B0604030504040204" pitchFamily="34" charset="0"/>
                <a:cs typeface="Verdana" panose="020B0604030504040204" pitchFamily="34" charset="0"/>
              </a:rPr>
              <a:t>JavaScript on server-side thus making communication between client and server will happen in same language</a:t>
            </a:r>
          </a:p>
          <a:p>
            <a:pPr marL="514350" indent="-514350" algn="just" eaLnBrk="1" hangingPunct="1">
              <a:buFont typeface="Arial" panose="020B0604020202020204" pitchFamily="34" charset="0"/>
              <a:buAutoNum type="arabicPeriod"/>
            </a:pPr>
            <a:r>
              <a:rPr lang="en-US" altLang="en-US" dirty="0">
                <a:latin typeface="Verdana" panose="020B0604030504040204" pitchFamily="34" charset="0"/>
                <a:ea typeface="Verdana" panose="020B0604030504040204" pitchFamily="34" charset="0"/>
                <a:cs typeface="Verdana" panose="020B0604030504040204" pitchFamily="34" charset="0"/>
              </a:rPr>
              <a:t>Servers normally thread based but Node.JS is “Event” based. Node.JS serves each request in a Evented loop that can handle simultaneous requests.</a:t>
            </a:r>
          </a:p>
        </p:txBody>
      </p:sp>
      <p:pic>
        <p:nvPicPr>
          <p:cNvPr id="10244" name="Picture 4" descr="C:\Grewe\Classes\CS6320\Mat\NodeJS\NodeJS2.png">
            <a:extLst>
              <a:ext uri="{FF2B5EF4-FFF2-40B4-BE49-F238E27FC236}">
                <a16:creationId xmlns:a16="http://schemas.microsoft.com/office/drawing/2014/main" id="{69B52A03-96B5-458B-9D82-5B3A00C8C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489326"/>
            <a:ext cx="731520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6E2BBF1-A010-46E1-87FE-D9A5AB766B28}"/>
              </a:ext>
            </a:extLst>
          </p:cNvPr>
          <p:cNvSpPr>
            <a:spLocks noGrp="1"/>
          </p:cNvSpPr>
          <p:nvPr>
            <p:ph type="title"/>
          </p:nvPr>
        </p:nvSpPr>
        <p:spPr>
          <a:xfrm>
            <a:off x="457200" y="286604"/>
            <a:ext cx="7909560" cy="1450757"/>
          </a:xfrm>
        </p:spPr>
        <p:txBody>
          <a:bodyPr/>
          <a:lstStyle/>
          <a:p>
            <a:pPr eaLnBrk="1" hangingPunct="1"/>
            <a:r>
              <a:rPr lang="en-US" altLang="en-US" b="1" dirty="0">
                <a:latin typeface="Myriad Pro" pitchFamily="34" charset="0"/>
              </a:rPr>
              <a:t>What can you do with Node ?</a:t>
            </a:r>
            <a:endParaRPr lang="en-US" altLang="en-US" dirty="0"/>
          </a:p>
        </p:txBody>
      </p:sp>
      <p:sp>
        <p:nvSpPr>
          <p:cNvPr id="11267" name="Content Placeholder 2">
            <a:extLst>
              <a:ext uri="{FF2B5EF4-FFF2-40B4-BE49-F238E27FC236}">
                <a16:creationId xmlns:a16="http://schemas.microsoft.com/office/drawing/2014/main" id="{1076C96B-834E-4CAF-A015-BCF02B4DC7D8}"/>
              </a:ext>
            </a:extLst>
          </p:cNvPr>
          <p:cNvSpPr>
            <a:spLocks noGrp="1"/>
          </p:cNvSpPr>
          <p:nvPr>
            <p:ph sz="quarter" idx="1"/>
          </p:nvPr>
        </p:nvSpPr>
        <p:spPr>
          <a:xfrm>
            <a:off x="457200" y="2132856"/>
            <a:ext cx="8229600" cy="4267944"/>
          </a:xfrm>
        </p:spPr>
        <p:txBody>
          <a:bodyPr/>
          <a:lstStyle/>
          <a:p>
            <a:pPr algn="just" eaLnBrk="1" hangingPunct="1"/>
            <a:r>
              <a:rPr lang="en-US" altLang="en-US" dirty="0">
                <a:latin typeface="Verdana" panose="020B0604030504040204" pitchFamily="34" charset="0"/>
                <a:ea typeface="Verdana" panose="020B0604030504040204" pitchFamily="34" charset="0"/>
                <a:cs typeface="Verdana" panose="020B0604030504040204" pitchFamily="34" charset="0"/>
              </a:rPr>
              <a:t>It lets you Layered on top of the TCP library is a HTTP and HTTPS client/server. </a:t>
            </a:r>
          </a:p>
          <a:p>
            <a:pPr algn="just" eaLnBrk="1" hangingPunct="1"/>
            <a:endParaRPr lang="en-US" altLang="en-US" dirty="0">
              <a:latin typeface="Verdana" panose="020B0604030504040204" pitchFamily="34" charset="0"/>
              <a:ea typeface="Verdana" panose="020B0604030504040204" pitchFamily="34" charset="0"/>
              <a:cs typeface="Verdana" panose="020B0604030504040204" pitchFamily="34" charset="0"/>
            </a:endParaRPr>
          </a:p>
          <a:p>
            <a:pPr algn="just" eaLnBrk="1" hangingPunct="1"/>
            <a:r>
              <a:rPr lang="en-US" altLang="en-US" dirty="0">
                <a:latin typeface="Verdana" panose="020B0604030504040204" pitchFamily="34" charset="0"/>
                <a:ea typeface="Verdana" panose="020B0604030504040204" pitchFamily="34" charset="0"/>
                <a:cs typeface="Verdana" panose="020B0604030504040204" pitchFamily="34" charset="0"/>
              </a:rPr>
              <a:t>The JS executed by the V8 </a:t>
            </a:r>
            <a:r>
              <a:rPr lang="en-US" altLang="en-US" dirty="0" err="1">
                <a:latin typeface="Verdana" panose="020B0604030504040204" pitchFamily="34" charset="0"/>
                <a:ea typeface="Verdana" panose="020B0604030504040204" pitchFamily="34" charset="0"/>
                <a:cs typeface="Verdana" panose="020B0604030504040204" pitchFamily="34" charset="0"/>
              </a:rPr>
              <a:t>javascript</a:t>
            </a:r>
            <a:r>
              <a:rPr lang="en-US" altLang="en-US" dirty="0">
                <a:latin typeface="Verdana" panose="020B0604030504040204" pitchFamily="34" charset="0"/>
                <a:ea typeface="Verdana" panose="020B0604030504040204" pitchFamily="34" charset="0"/>
                <a:cs typeface="Verdana" panose="020B0604030504040204" pitchFamily="34" charset="0"/>
              </a:rPr>
              <a:t> engine (the thing that makes Google Chrome so fast)</a:t>
            </a:r>
          </a:p>
          <a:p>
            <a:pPr algn="just" eaLnBrk="1" hangingPunct="1"/>
            <a:endParaRPr lang="en-US" altLang="en-US" dirty="0">
              <a:latin typeface="Verdana" panose="020B0604030504040204" pitchFamily="34" charset="0"/>
              <a:ea typeface="Verdana" panose="020B0604030504040204" pitchFamily="34" charset="0"/>
              <a:cs typeface="Verdana" panose="020B0604030504040204" pitchFamily="34" charset="0"/>
            </a:endParaRPr>
          </a:p>
          <a:p>
            <a:pPr algn="just" eaLnBrk="1" hangingPunct="1"/>
            <a:r>
              <a:rPr lang="en-US" altLang="en-US" dirty="0">
                <a:latin typeface="Verdana" panose="020B0604030504040204" pitchFamily="34" charset="0"/>
                <a:ea typeface="Verdana" panose="020B0604030504040204" pitchFamily="34" charset="0"/>
                <a:cs typeface="Verdana" panose="020B0604030504040204" pitchFamily="34" charset="0"/>
              </a:rPr>
              <a:t>Node provides a JavaScript API to access the network and file system.</a:t>
            </a:r>
          </a:p>
          <a:p>
            <a:pPr eaLnBrk="1" hangingPunct="1">
              <a:buFont typeface="Arial" panose="020B0604020202020204" pitchFamily="34" charset="0"/>
              <a:buNone/>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218A3DF-72D1-4225-A12A-F6E81970CD6E}"/>
              </a:ext>
            </a:extLst>
          </p:cNvPr>
          <p:cNvSpPr>
            <a:spLocks noGrp="1"/>
          </p:cNvSpPr>
          <p:nvPr>
            <p:ph type="title"/>
          </p:nvPr>
        </p:nvSpPr>
        <p:spPr/>
        <p:txBody>
          <a:bodyPr/>
          <a:lstStyle/>
          <a:p>
            <a:pPr eaLnBrk="1" hangingPunct="1"/>
            <a:r>
              <a:rPr lang="en-US" altLang="en-US" b="1">
                <a:latin typeface="Myriad Pro" pitchFamily="34" charset="0"/>
              </a:rPr>
              <a:t>What can’t do with Node?</a:t>
            </a:r>
            <a:endParaRPr lang="en-US" altLang="en-US"/>
          </a:p>
        </p:txBody>
      </p:sp>
      <p:sp>
        <p:nvSpPr>
          <p:cNvPr id="12291" name="Content Placeholder 2">
            <a:extLst>
              <a:ext uri="{FF2B5EF4-FFF2-40B4-BE49-F238E27FC236}">
                <a16:creationId xmlns:a16="http://schemas.microsoft.com/office/drawing/2014/main" id="{F316A6FF-A9E6-4569-8BA6-1C877D79E416}"/>
              </a:ext>
            </a:extLst>
          </p:cNvPr>
          <p:cNvSpPr>
            <a:spLocks noGrp="1"/>
          </p:cNvSpPr>
          <p:nvPr>
            <p:ph sz="quarter" idx="1"/>
          </p:nvPr>
        </p:nvSpPr>
        <p:spPr/>
        <p:txBody>
          <a:bodyPr/>
          <a:lstStyle/>
          <a:p>
            <a:pPr algn="just" eaLnBrk="1" hangingPunct="1"/>
            <a:r>
              <a:rPr lang="en-US" altLang="en-US" dirty="0">
                <a:latin typeface="Verdana" panose="020B0604030504040204" pitchFamily="34" charset="0"/>
                <a:ea typeface="Verdana" panose="020B0604030504040204" pitchFamily="34" charset="0"/>
                <a:cs typeface="Verdana" panose="020B0604030504040204" pitchFamily="34" charset="0"/>
              </a:rPr>
              <a:t>Node is a platform for writing JavaScript applications outside web browsers. This is not the JavaScript we are familiar with in web browsers. There is no DOM built into Node, nor any other browser capability.</a:t>
            </a:r>
          </a:p>
          <a:p>
            <a:pPr algn="just" eaLnBrk="1" hangingPunct="1"/>
            <a:endParaRPr lang="en-US" altLang="en-US" dirty="0">
              <a:latin typeface="Verdana" panose="020B0604030504040204" pitchFamily="34" charset="0"/>
              <a:ea typeface="Verdana" panose="020B0604030504040204" pitchFamily="34" charset="0"/>
              <a:cs typeface="Verdana" panose="020B0604030504040204" pitchFamily="34" charset="0"/>
            </a:endParaRPr>
          </a:p>
          <a:p>
            <a:pPr algn="just" eaLnBrk="1" hangingPunct="1"/>
            <a:r>
              <a:rPr lang="en-US" altLang="en-US" dirty="0">
                <a:latin typeface="Verdana" panose="020B0604030504040204" pitchFamily="34" charset="0"/>
                <a:ea typeface="Verdana" panose="020B0604030504040204" pitchFamily="34" charset="0"/>
                <a:cs typeface="Verdana" panose="020B0604030504040204" pitchFamily="34" charset="0"/>
              </a:rPr>
              <a:t>Node can’t run on GUI, but run on terminal</a:t>
            </a:r>
          </a:p>
          <a:p>
            <a:pPr eaLnBrk="1" hangingPunct="1">
              <a:buFont typeface="Arial" panose="020B0604020202020204" pitchFamily="34" charset="0"/>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580DDA2-FD17-4934-AF78-785DA2F1E747}"/>
              </a:ext>
            </a:extLst>
          </p:cNvPr>
          <p:cNvSpPr>
            <a:spLocks noGrp="1"/>
          </p:cNvSpPr>
          <p:nvPr>
            <p:ph type="title"/>
          </p:nvPr>
        </p:nvSpPr>
        <p:spPr>
          <a:xfrm>
            <a:off x="467544" y="286604"/>
            <a:ext cx="7899216" cy="1450757"/>
          </a:xfrm>
        </p:spPr>
        <p:txBody>
          <a:bodyPr>
            <a:normAutofit/>
          </a:bodyPr>
          <a:lstStyle/>
          <a:p>
            <a:pPr eaLnBrk="1" fontAlgn="auto" hangingPunct="1">
              <a:spcAft>
                <a:spcPts val="0"/>
              </a:spcAft>
              <a:defRPr/>
            </a:pPr>
            <a:r>
              <a:rPr lang="en-US" dirty="0">
                <a:latin typeface="Verdana" pitchFamily="34" charset="0"/>
                <a:ea typeface="Verdana" pitchFamily="34" charset="0"/>
                <a:cs typeface="Verdana" pitchFamily="34" charset="0"/>
              </a:rPr>
              <a:t>Why node.js use event-based? </a:t>
            </a:r>
          </a:p>
        </p:txBody>
      </p:sp>
      <p:sp>
        <p:nvSpPr>
          <p:cNvPr id="14339" name="Content Placeholder 2">
            <a:extLst>
              <a:ext uri="{FF2B5EF4-FFF2-40B4-BE49-F238E27FC236}">
                <a16:creationId xmlns:a16="http://schemas.microsoft.com/office/drawing/2014/main" id="{10027385-B334-4869-A298-0A3A6B732F16}"/>
              </a:ext>
            </a:extLst>
          </p:cNvPr>
          <p:cNvSpPr>
            <a:spLocks noGrp="1"/>
          </p:cNvSpPr>
          <p:nvPr>
            <p:ph sz="quarter" idx="1"/>
          </p:nvPr>
        </p:nvSpPr>
        <p:spPr>
          <a:xfrm>
            <a:off x="762000" y="1737361"/>
            <a:ext cx="7772400" cy="2555736"/>
          </a:xfrm>
        </p:spPr>
        <p:txBody>
          <a:bodyPr>
            <a:normAutofit fontScale="92500" lnSpcReduction="20000"/>
          </a:bodyPr>
          <a:lstStyle/>
          <a:p>
            <a:pPr marL="0" indent="0" algn="just" eaLnBrk="1" hangingPunct="1">
              <a:buFont typeface="Arial" panose="020B0604020202020204" pitchFamily="34" charset="0"/>
              <a:buNone/>
            </a:pPr>
            <a:r>
              <a:rPr lang="en-US" altLang="en-US" sz="2000" dirty="0">
                <a:latin typeface="Verdana" panose="020B0604030504040204" pitchFamily="34" charset="0"/>
                <a:ea typeface="Verdana" panose="020B0604030504040204" pitchFamily="34" charset="0"/>
                <a:cs typeface="Verdana" panose="020B0604030504040204" pitchFamily="34" charset="0"/>
              </a:rPr>
              <a:t>normal process the webserver while processing the request will have to wait for the IO operations and thus </a:t>
            </a:r>
            <a:r>
              <a:rPr lang="en-US" altLang="en-US" sz="2000" dirty="0">
                <a:solidFill>
                  <a:srgbClr val="FF0000"/>
                </a:solidFill>
                <a:latin typeface="Verdana" panose="020B0604030504040204" pitchFamily="34" charset="0"/>
                <a:ea typeface="Verdana" panose="020B0604030504040204" pitchFamily="34" charset="0"/>
                <a:cs typeface="Verdana" panose="020B0604030504040204" pitchFamily="34" charset="0"/>
              </a:rPr>
              <a:t>blocking</a:t>
            </a:r>
            <a:r>
              <a:rPr lang="en-US" altLang="en-US" sz="2000" dirty="0">
                <a:latin typeface="Verdana" panose="020B0604030504040204" pitchFamily="34" charset="0"/>
                <a:ea typeface="Verdana" panose="020B0604030504040204" pitchFamily="34" charset="0"/>
                <a:cs typeface="Verdana" panose="020B0604030504040204" pitchFamily="34" charset="0"/>
              </a:rPr>
              <a:t> the next request to be processed. </a:t>
            </a:r>
          </a:p>
          <a:p>
            <a:pPr marL="0" indent="0" algn="just" eaLnBrk="1" hangingPunct="1">
              <a:buFont typeface="Arial" panose="020B0604020202020204" pitchFamily="34" charset="0"/>
              <a:buNone/>
            </a:pPr>
            <a:endParaRPr lang="en-US" altLang="en-US" sz="2000" dirty="0">
              <a:latin typeface="Verdana" panose="020B0604030504040204" pitchFamily="34" charset="0"/>
              <a:ea typeface="Verdana" panose="020B0604030504040204" pitchFamily="34" charset="0"/>
              <a:cs typeface="Verdana" panose="020B0604030504040204" pitchFamily="34" charset="0"/>
            </a:endParaRPr>
          </a:p>
          <a:p>
            <a:pPr marL="0" indent="0" algn="just" eaLnBrk="1" hangingPunct="1">
              <a:buFont typeface="Arial" panose="020B0604020202020204" pitchFamily="34" charset="0"/>
              <a:buNone/>
            </a:pPr>
            <a:r>
              <a:rPr lang="en-US" altLang="en-US" sz="2000" dirty="0">
                <a:latin typeface="Verdana" panose="020B0604030504040204" pitchFamily="34" charset="0"/>
                <a:ea typeface="Verdana" panose="020B0604030504040204" pitchFamily="34" charset="0"/>
                <a:cs typeface="Verdana" panose="020B0604030504040204" pitchFamily="34" charset="0"/>
              </a:rPr>
              <a:t>Node.JS process each request as events, doesn’t wait (</a:t>
            </a:r>
            <a:r>
              <a:rPr lang="en-US" altLang="en-US" sz="2000" dirty="0">
                <a:solidFill>
                  <a:srgbClr val="FF0000"/>
                </a:solidFill>
                <a:latin typeface="Verdana" panose="020B0604030504040204" pitchFamily="34" charset="0"/>
                <a:ea typeface="Verdana" panose="020B0604030504040204" pitchFamily="34" charset="0"/>
                <a:cs typeface="Verdana" panose="020B0604030504040204" pitchFamily="34" charset="0"/>
              </a:rPr>
              <a:t>non-blocking)</a:t>
            </a:r>
            <a:r>
              <a:rPr lang="en-US" altLang="en-US" sz="2000" dirty="0">
                <a:latin typeface="Verdana" panose="020B0604030504040204" pitchFamily="34" charset="0"/>
                <a:ea typeface="Verdana" panose="020B0604030504040204" pitchFamily="34" charset="0"/>
                <a:cs typeface="Verdana" panose="020B0604030504040204" pitchFamily="34" charset="0"/>
              </a:rPr>
              <a:t> for the IO operation to complete </a:t>
            </a:r>
            <a:r>
              <a:rPr lang="en-US" altLang="en-US" sz="20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t>
            </a:r>
            <a:r>
              <a:rPr lang="en-US" altLang="en-US" sz="2000" dirty="0">
                <a:latin typeface="Verdana" panose="020B0604030504040204" pitchFamily="34" charset="0"/>
                <a:ea typeface="Verdana" panose="020B0604030504040204" pitchFamily="34" charset="0"/>
                <a:cs typeface="Verdana" panose="020B0604030504040204" pitchFamily="34" charset="0"/>
              </a:rPr>
              <a:t> it can handle other request at the same time. </a:t>
            </a:r>
          </a:p>
          <a:p>
            <a:pPr marL="0" indent="0" algn="just" eaLnBrk="1" hangingPunct="1">
              <a:buFont typeface="Arial" panose="020B0604020202020204" pitchFamily="34" charset="0"/>
              <a:buNone/>
            </a:pPr>
            <a:r>
              <a:rPr lang="en-US" altLang="en-US" sz="2000" dirty="0">
                <a:latin typeface="Verdana" panose="020B0604030504040204" pitchFamily="34" charset="0"/>
                <a:ea typeface="Verdana" panose="020B0604030504040204" pitchFamily="34" charset="0"/>
                <a:cs typeface="Verdana" panose="020B0604030504040204" pitchFamily="34" charset="0"/>
              </a:rPr>
              <a:t>When the IO operation of first request is completed it will call-back the server to complete the request.</a:t>
            </a:r>
          </a:p>
        </p:txBody>
      </p:sp>
      <p:pic>
        <p:nvPicPr>
          <p:cNvPr id="14340" name="Picture 4" descr="C:\Grewe\Classes\CS6320\Mat\NodeJS\NodeJS2.png">
            <a:extLst>
              <a:ext uri="{FF2B5EF4-FFF2-40B4-BE49-F238E27FC236}">
                <a16:creationId xmlns:a16="http://schemas.microsoft.com/office/drawing/2014/main" id="{5BD705C2-D1B6-476D-A0DA-4E67A139A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445000"/>
            <a:ext cx="6696075"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188C13D0-C1C1-421A-B63B-A6EC2EF2DA16}"/>
              </a:ext>
            </a:extLst>
          </p:cNvPr>
          <p:cNvSpPr>
            <a:spLocks noGrp="1" noChangeArrowheads="1"/>
          </p:cNvSpPr>
          <p:nvPr>
            <p:ph type="title"/>
          </p:nvPr>
        </p:nvSpPr>
        <p:spPr>
          <a:xfrm>
            <a:off x="22225" y="990600"/>
            <a:ext cx="9121775" cy="868363"/>
          </a:xfrm>
        </p:spPr>
        <p:txBody>
          <a:bodyPr/>
          <a:lstStyle/>
          <a:p>
            <a:pPr eaLnBrk="1" hangingPunct="1"/>
            <a:r>
              <a:rPr lang="en-US" altLang="en-US">
                <a:solidFill>
                  <a:srgbClr val="00B050"/>
                </a:solidFill>
              </a:rPr>
              <a:t>Blocking vs Non-Blocking……</a:t>
            </a:r>
          </a:p>
        </p:txBody>
      </p:sp>
      <p:sp>
        <p:nvSpPr>
          <p:cNvPr id="15363" name="Rectangle 2">
            <a:extLst>
              <a:ext uri="{FF2B5EF4-FFF2-40B4-BE49-F238E27FC236}">
                <a16:creationId xmlns:a16="http://schemas.microsoft.com/office/drawing/2014/main" id="{0EF14947-465C-412D-8472-D82E5738CB27}"/>
              </a:ext>
            </a:extLst>
          </p:cNvPr>
          <p:cNvSpPr>
            <a:spLocks noGrp="1" noChangeArrowheads="1"/>
          </p:cNvSpPr>
          <p:nvPr>
            <p:ph sz="quarter" idx="1"/>
          </p:nvPr>
        </p:nvSpPr>
        <p:spPr>
          <a:xfrm>
            <a:off x="22225" y="1981200"/>
            <a:ext cx="9121775" cy="2667000"/>
          </a:xfrm>
        </p:spPr>
        <p:txBody>
          <a:bodyPr/>
          <a:lstStyle/>
          <a:p>
            <a:pPr marL="0" indent="0" eaLnBrk="1" hangingPunct="1">
              <a:buFontTx/>
              <a:buNone/>
            </a:pPr>
            <a:r>
              <a:rPr lang="en-IN" altLang="en-US" sz="3200"/>
              <a:t>Example :: Read data from file and show data</a:t>
            </a:r>
          </a:p>
        </p:txBody>
      </p:sp>
      <p:pic>
        <p:nvPicPr>
          <p:cNvPr id="15364" name="Picture 1">
            <a:extLst>
              <a:ext uri="{FF2B5EF4-FFF2-40B4-BE49-F238E27FC236}">
                <a16:creationId xmlns:a16="http://schemas.microsoft.com/office/drawing/2014/main" id="{7A998802-5F1D-465B-A3CE-155B2F6EFE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2667000"/>
            <a:ext cx="908843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66B94E9-1DF3-4D1C-95CC-005B376295ED}"/>
              </a:ext>
            </a:extLst>
          </p:cNvPr>
          <p:cNvSpPr>
            <a:spLocks noGrp="1"/>
          </p:cNvSpPr>
          <p:nvPr>
            <p:ph type="title"/>
          </p:nvPr>
        </p:nvSpPr>
        <p:spPr>
          <a:xfrm>
            <a:off x="457200" y="228600"/>
            <a:ext cx="8229600" cy="1066800"/>
          </a:xfrm>
        </p:spPr>
        <p:txBody>
          <a:bodyPr/>
          <a:lstStyle/>
          <a:p>
            <a:pPr eaLnBrk="1" hangingPunct="1"/>
            <a:r>
              <a:rPr lang="en-US" altLang="en-US" b="1">
                <a:latin typeface="Verdana" panose="020B0604030504040204" pitchFamily="34" charset="0"/>
                <a:ea typeface="Verdana" panose="020B0604030504040204" pitchFamily="34" charset="0"/>
                <a:cs typeface="Verdana" panose="020B0604030504040204" pitchFamily="34" charset="0"/>
              </a:rPr>
              <a:t>Node.js VS Apache</a:t>
            </a:r>
          </a:p>
        </p:txBody>
      </p:sp>
      <p:sp>
        <p:nvSpPr>
          <p:cNvPr id="18435" name="Content Placeholder 2">
            <a:extLst>
              <a:ext uri="{FF2B5EF4-FFF2-40B4-BE49-F238E27FC236}">
                <a16:creationId xmlns:a16="http://schemas.microsoft.com/office/drawing/2014/main" id="{B41FF8F0-570F-4486-BB28-825D437E6BAA}"/>
              </a:ext>
            </a:extLst>
          </p:cNvPr>
          <p:cNvSpPr>
            <a:spLocks noGrp="1"/>
          </p:cNvSpPr>
          <p:nvPr>
            <p:ph sz="quarter" idx="1"/>
          </p:nvPr>
        </p:nvSpPr>
        <p:spPr>
          <a:xfrm>
            <a:off x="457200" y="1988840"/>
            <a:ext cx="8229600" cy="1066800"/>
          </a:xfrm>
        </p:spPr>
        <p:txBody>
          <a:bodyPr/>
          <a:lstStyle/>
          <a:p>
            <a:pPr marL="514350" lvl="1" indent="-514350" eaLnBrk="1" hangingPunct="1">
              <a:buFont typeface="Calibri" panose="020F0502020204030204" pitchFamily="34" charset="0"/>
              <a:buAutoNum type="arabicPeriod"/>
            </a:pPr>
            <a:r>
              <a:rPr lang="en-US" altLang="en-US" dirty="0">
                <a:latin typeface="Verdana" panose="020B0604030504040204" pitchFamily="34" charset="0"/>
                <a:ea typeface="Verdana" panose="020B0604030504040204" pitchFamily="34" charset="0"/>
                <a:cs typeface="Verdana" panose="020B0604030504040204" pitchFamily="34" charset="0"/>
              </a:rPr>
              <a:t>It's faster</a:t>
            </a:r>
          </a:p>
          <a:p>
            <a:pPr marL="514350" lvl="1" indent="-514350" eaLnBrk="1" hangingPunct="1">
              <a:buFont typeface="Calibri" panose="020F0502020204030204" pitchFamily="34" charset="0"/>
              <a:buAutoNum type="arabicPeriod"/>
            </a:pPr>
            <a:r>
              <a:rPr lang="en-US" altLang="en-US" dirty="0">
                <a:latin typeface="Verdana" panose="020B0604030504040204" pitchFamily="34" charset="0"/>
                <a:ea typeface="Verdana" panose="020B0604030504040204" pitchFamily="34" charset="0"/>
                <a:cs typeface="Verdana" panose="020B0604030504040204" pitchFamily="34" charset="0"/>
              </a:rPr>
              <a:t>It can handle tons of concurrent requests</a:t>
            </a:r>
          </a:p>
        </p:txBody>
      </p:sp>
      <p:graphicFrame>
        <p:nvGraphicFramePr>
          <p:cNvPr id="79" name="Table 78">
            <a:extLst>
              <a:ext uri="{FF2B5EF4-FFF2-40B4-BE49-F238E27FC236}">
                <a16:creationId xmlns:a16="http://schemas.microsoft.com/office/drawing/2014/main" id="{5FE8AED1-4594-43E3-93D0-8A6C9DF2605D}"/>
              </a:ext>
            </a:extLst>
          </p:cNvPr>
          <p:cNvGraphicFramePr>
            <a:graphicFrameLocks noGrp="1"/>
          </p:cNvGraphicFramePr>
          <p:nvPr/>
        </p:nvGraphicFramePr>
        <p:xfrm>
          <a:off x="1066800" y="4114800"/>
          <a:ext cx="6781800" cy="1828800"/>
        </p:xfrm>
        <a:graphic>
          <a:graphicData uri="http://schemas.openxmlformats.org/drawingml/2006/table">
            <a:tbl>
              <a:tblPr firstRow="1" bandRow="1">
                <a:tableStyleId>{7DF18680-E054-41AD-8BC1-D1AEF772440D}</a:tableStyleId>
              </a:tblPr>
              <a:tblGrid>
                <a:gridCol w="3124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pPr algn="ctr"/>
                      <a:r>
                        <a:rPr lang="en-US" dirty="0">
                          <a:latin typeface="Verdana" pitchFamily="34" charset="0"/>
                          <a:ea typeface="Verdana" pitchFamily="34" charset="0"/>
                          <a:cs typeface="Verdana" pitchFamily="34" charset="0"/>
                        </a:rPr>
                        <a:t>Platform</a:t>
                      </a:r>
                    </a:p>
                  </a:txBody>
                  <a:tcPr/>
                </a:tc>
                <a:tc>
                  <a:txBody>
                    <a:bodyPr/>
                    <a:lstStyle/>
                    <a:p>
                      <a:r>
                        <a:rPr lang="en-US" dirty="0">
                          <a:latin typeface="Verdana" pitchFamily="34" charset="0"/>
                          <a:ea typeface="Verdana" pitchFamily="34" charset="0"/>
                          <a:cs typeface="Verdana" pitchFamily="34" charset="0"/>
                        </a:rPr>
                        <a:t>Number of request</a:t>
                      </a:r>
                      <a:r>
                        <a:rPr lang="en-US" baseline="0" dirty="0">
                          <a:latin typeface="Verdana" pitchFamily="34" charset="0"/>
                          <a:ea typeface="Verdana" pitchFamily="34" charset="0"/>
                          <a:cs typeface="Verdana" pitchFamily="34" charset="0"/>
                        </a:rPr>
                        <a:t> per second</a:t>
                      </a:r>
                      <a:endParaRPr lang="en-US" dirty="0">
                        <a:latin typeface="Verdana" pitchFamily="34" charset="0"/>
                        <a:ea typeface="Verdana" pitchFamily="34" charset="0"/>
                        <a:cs typeface="Verdana" pitchFamily="34" charset="0"/>
                      </a:endParaRPr>
                    </a:p>
                  </a:txBody>
                  <a:tcPr/>
                </a:tc>
                <a:extLst>
                  <a:ext uri="{0D108BD9-81ED-4DB2-BD59-A6C34878D82A}">
                    <a16:rowId xmlns:a16="http://schemas.microsoft.com/office/drawing/2014/main" val="10000"/>
                  </a:ext>
                </a:extLst>
              </a:tr>
              <a:tr h="370840">
                <a:tc>
                  <a:txBody>
                    <a:bodyPr/>
                    <a:lstStyle/>
                    <a:p>
                      <a:r>
                        <a:rPr lang="en-US" sz="2000" dirty="0">
                          <a:latin typeface="Verdana" pitchFamily="34" charset="0"/>
                          <a:ea typeface="Verdana" pitchFamily="34" charset="0"/>
                          <a:cs typeface="Verdana" pitchFamily="34" charset="0"/>
                        </a:rPr>
                        <a:t>PHP ( via Apache) </a:t>
                      </a:r>
                    </a:p>
                  </a:txBody>
                  <a:tcPr/>
                </a:tc>
                <a:tc>
                  <a:txBody>
                    <a:bodyPr/>
                    <a:lstStyle/>
                    <a:p>
                      <a:pPr algn="r"/>
                      <a:r>
                        <a:rPr lang="en-US" sz="2000" dirty="0">
                          <a:latin typeface="Verdana" pitchFamily="34" charset="0"/>
                          <a:ea typeface="Verdana" pitchFamily="34" charset="0"/>
                          <a:cs typeface="Verdana" pitchFamily="34" charset="0"/>
                        </a:rPr>
                        <a:t>3187,27</a:t>
                      </a:r>
                    </a:p>
                  </a:txBody>
                  <a:tcPr/>
                </a:tc>
                <a:extLst>
                  <a:ext uri="{0D108BD9-81ED-4DB2-BD59-A6C34878D82A}">
                    <a16:rowId xmlns:a16="http://schemas.microsoft.com/office/drawing/2014/main" val="10001"/>
                  </a:ext>
                </a:extLst>
              </a:tr>
              <a:tr h="370840">
                <a:tc>
                  <a:txBody>
                    <a:bodyPr/>
                    <a:lstStyle/>
                    <a:p>
                      <a:r>
                        <a:rPr lang="en-US" sz="2000" dirty="0">
                          <a:latin typeface="Verdana" pitchFamily="34" charset="0"/>
                          <a:ea typeface="Verdana" pitchFamily="34" charset="0"/>
                          <a:cs typeface="Verdana" pitchFamily="34" charset="0"/>
                        </a:rPr>
                        <a:t>Static</a:t>
                      </a:r>
                      <a:r>
                        <a:rPr lang="en-US" sz="2000" baseline="0" dirty="0">
                          <a:latin typeface="Verdana" pitchFamily="34" charset="0"/>
                          <a:ea typeface="Verdana" pitchFamily="34" charset="0"/>
                          <a:cs typeface="Verdana" pitchFamily="34" charset="0"/>
                        </a:rPr>
                        <a:t> ( via Apache )</a:t>
                      </a:r>
                      <a:endParaRPr lang="en-US" sz="2000" dirty="0">
                        <a:latin typeface="Verdana" pitchFamily="34" charset="0"/>
                        <a:ea typeface="Verdana" pitchFamily="34" charset="0"/>
                        <a:cs typeface="Verdana" pitchFamily="34" charset="0"/>
                      </a:endParaRPr>
                    </a:p>
                  </a:txBody>
                  <a:tcPr/>
                </a:tc>
                <a:tc>
                  <a:txBody>
                    <a:bodyPr/>
                    <a:lstStyle/>
                    <a:p>
                      <a:pPr algn="r"/>
                      <a:r>
                        <a:rPr lang="en-US" sz="2000" dirty="0">
                          <a:latin typeface="Verdana" pitchFamily="34" charset="0"/>
                          <a:ea typeface="Verdana" pitchFamily="34" charset="0"/>
                          <a:cs typeface="Verdana" pitchFamily="34" charset="0"/>
                        </a:rPr>
                        <a:t>2966,51</a:t>
                      </a:r>
                    </a:p>
                  </a:txBody>
                  <a:tcPr/>
                </a:tc>
                <a:extLst>
                  <a:ext uri="{0D108BD9-81ED-4DB2-BD59-A6C34878D82A}">
                    <a16:rowId xmlns:a16="http://schemas.microsoft.com/office/drawing/2014/main" val="10002"/>
                  </a:ext>
                </a:extLst>
              </a:tr>
              <a:tr h="370840">
                <a:tc>
                  <a:txBody>
                    <a:bodyPr/>
                    <a:lstStyle/>
                    <a:p>
                      <a:r>
                        <a:rPr lang="en-US" sz="2000" dirty="0">
                          <a:latin typeface="Verdana" pitchFamily="34" charset="0"/>
                          <a:ea typeface="Verdana" pitchFamily="34" charset="0"/>
                          <a:cs typeface="Verdana" pitchFamily="34" charset="0"/>
                        </a:rPr>
                        <a:t>Node.js</a:t>
                      </a:r>
                    </a:p>
                  </a:txBody>
                  <a:tcPr/>
                </a:tc>
                <a:tc>
                  <a:txBody>
                    <a:bodyPr/>
                    <a:lstStyle/>
                    <a:p>
                      <a:pPr algn="r"/>
                      <a:r>
                        <a:rPr lang="en-US" sz="2000" dirty="0">
                          <a:latin typeface="Verdana" pitchFamily="34" charset="0"/>
                          <a:ea typeface="Verdana" pitchFamily="34" charset="0"/>
                          <a:cs typeface="Verdana" pitchFamily="34" charset="0"/>
                        </a:rPr>
                        <a:t>5569,30</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F449DE1-71AE-4AE9-924E-72A7F71628A6}"/>
              </a:ext>
            </a:extLst>
          </p:cNvPr>
          <p:cNvSpPr txBox="1">
            <a:spLocks noChangeArrowheads="1"/>
          </p:cNvSpPr>
          <p:nvPr/>
        </p:nvSpPr>
        <p:spPr bwMode="auto">
          <a:xfrm>
            <a:off x="1774825" y="2286000"/>
            <a:ext cx="736917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Tx/>
              <a:buSzTx/>
              <a:buFontTx/>
              <a:buNone/>
            </a:pPr>
            <a:r>
              <a:rPr lang="en-IN" altLang="en-US" sz="3200">
                <a:latin typeface="Arial" panose="020B0604020202020204" pitchFamily="34" charset="0"/>
                <a:ea typeface="Microsoft YaHei" panose="020B0503020204020204" pitchFamily="34" charset="-122"/>
              </a:rPr>
              <a:t>● GET</a:t>
            </a:r>
          </a:p>
          <a:p>
            <a:pPr eaLnBrk="1" hangingPunct="1">
              <a:spcBef>
                <a:spcPct val="20000"/>
              </a:spcBef>
              <a:buClrTx/>
              <a:buSzTx/>
              <a:buFontTx/>
              <a:buNone/>
            </a:pPr>
            <a:r>
              <a:rPr lang="en-IN" altLang="en-US" sz="3200">
                <a:latin typeface="Arial" panose="020B0604020202020204" pitchFamily="34" charset="0"/>
                <a:ea typeface="Microsoft YaHei" panose="020B0503020204020204" pitchFamily="34" charset="-122"/>
              </a:rPr>
              <a:t>● POST</a:t>
            </a:r>
          </a:p>
          <a:p>
            <a:pPr eaLnBrk="1" hangingPunct="1">
              <a:spcBef>
                <a:spcPct val="20000"/>
              </a:spcBef>
              <a:buClrTx/>
              <a:buSzTx/>
              <a:buFontTx/>
              <a:buNone/>
            </a:pPr>
            <a:r>
              <a:rPr lang="en-IN" altLang="en-US" sz="3200">
                <a:latin typeface="Arial" panose="020B0604020202020204" pitchFamily="34" charset="0"/>
                <a:ea typeface="Microsoft YaHei" panose="020B0503020204020204" pitchFamily="34" charset="-122"/>
              </a:rPr>
              <a:t>● PUT</a:t>
            </a:r>
          </a:p>
          <a:p>
            <a:pPr eaLnBrk="1" hangingPunct="1">
              <a:spcBef>
                <a:spcPct val="20000"/>
              </a:spcBef>
              <a:buClrTx/>
              <a:buSzTx/>
              <a:buFontTx/>
              <a:buNone/>
            </a:pPr>
            <a:r>
              <a:rPr lang="en-IN" altLang="en-US" sz="3200">
                <a:latin typeface="Arial" panose="020B0604020202020204" pitchFamily="34" charset="0"/>
                <a:ea typeface="Microsoft YaHei" panose="020B0503020204020204" pitchFamily="34" charset="-122"/>
              </a:rPr>
              <a:t>● DELETE</a:t>
            </a:r>
            <a:endParaRPr lang="en-US" altLang="en-US" sz="3200">
              <a:latin typeface="Arial" panose="020B0604020202020204" pitchFamily="34" charset="0"/>
              <a:ea typeface="Microsoft YaHei" panose="020B0503020204020204" pitchFamily="34" charset="-122"/>
            </a:endParaRPr>
          </a:p>
        </p:txBody>
      </p:sp>
      <p:sp>
        <p:nvSpPr>
          <p:cNvPr id="20483" name="Rectangle 3">
            <a:extLst>
              <a:ext uri="{FF2B5EF4-FFF2-40B4-BE49-F238E27FC236}">
                <a16:creationId xmlns:a16="http://schemas.microsoft.com/office/drawing/2014/main" id="{E519B451-1916-43F2-BE4D-828C24DCCF0A}"/>
              </a:ext>
            </a:extLst>
          </p:cNvPr>
          <p:cNvSpPr>
            <a:spLocks noGrp="1" noChangeArrowheads="1"/>
          </p:cNvSpPr>
          <p:nvPr>
            <p:ph type="title"/>
          </p:nvPr>
        </p:nvSpPr>
        <p:spPr>
          <a:xfrm>
            <a:off x="506412" y="435768"/>
            <a:ext cx="7369175" cy="868363"/>
          </a:xfrm>
        </p:spPr>
        <p:txBody>
          <a:bodyPr>
            <a:normAutofit/>
          </a:bodyPr>
          <a:lstStyle/>
          <a:p>
            <a:pPr eaLnBrk="1" hangingPunct="1"/>
            <a:r>
              <a:rPr lang="en-US" altLang="en-US" b="1" dirty="0">
                <a:solidFill>
                  <a:schemeClr val="tx1"/>
                </a:solidFill>
              </a:rPr>
              <a:t>Supports HTTP Method……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D2CF12-BFB5-4026-AC63-BDDBB704587B}"/>
              </a:ext>
            </a:extLst>
          </p:cNvPr>
          <p:cNvSpPr txBox="1">
            <a:spLocks noChangeArrowheads="1"/>
          </p:cNvSpPr>
          <p:nvPr/>
        </p:nvSpPr>
        <p:spPr bwMode="auto">
          <a:xfrm>
            <a:off x="403225" y="1676400"/>
            <a:ext cx="3376687" cy="405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Project information</a:t>
            </a: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Name</a:t>
            </a: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Version</a:t>
            </a: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a:t>
            </a:r>
            <a:r>
              <a:rPr lang="fr-FR" altLang="en-US" sz="2800" dirty="0" err="1">
                <a:latin typeface="Arial" panose="020B0604020202020204" pitchFamily="34" charset="0"/>
                <a:ea typeface="Microsoft YaHei" panose="020B0503020204020204" pitchFamily="34" charset="-122"/>
              </a:rPr>
              <a:t>Dependencies</a:t>
            </a:r>
            <a:endParaRPr lang="fr-FR" altLang="en-US" sz="2800" dirty="0">
              <a:latin typeface="Arial" panose="020B0604020202020204" pitchFamily="34" charset="0"/>
              <a:ea typeface="Microsoft YaHei" panose="020B0503020204020204" pitchFamily="34" charset="-122"/>
            </a:endParaRP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Licence</a:t>
            </a: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Main file</a:t>
            </a:r>
          </a:p>
          <a:p>
            <a:pPr eaLnBrk="1" hangingPunct="1">
              <a:spcBef>
                <a:spcPct val="20000"/>
              </a:spcBef>
              <a:buClrTx/>
              <a:buSzTx/>
              <a:buFontTx/>
              <a:buNone/>
            </a:pPr>
            <a:r>
              <a:rPr lang="fr-FR" altLang="en-US" sz="2800" dirty="0">
                <a:latin typeface="Arial" panose="020B0604020202020204" pitchFamily="34" charset="0"/>
                <a:ea typeface="Microsoft YaHei" panose="020B0503020204020204" pitchFamily="34" charset="-122"/>
              </a:rPr>
              <a:t>	Etc...</a:t>
            </a:r>
            <a:endParaRPr lang="en-US" altLang="en-US" sz="2800" dirty="0">
              <a:latin typeface="Arial" panose="020B0604020202020204" pitchFamily="34" charset="0"/>
              <a:ea typeface="Microsoft YaHei" panose="020B0503020204020204" pitchFamily="34" charset="-122"/>
            </a:endParaRPr>
          </a:p>
        </p:txBody>
      </p:sp>
      <p:sp>
        <p:nvSpPr>
          <p:cNvPr id="23555" name="Rectangle 3">
            <a:extLst>
              <a:ext uri="{FF2B5EF4-FFF2-40B4-BE49-F238E27FC236}">
                <a16:creationId xmlns:a16="http://schemas.microsoft.com/office/drawing/2014/main" id="{29F20591-775B-4F1C-BC38-8D9214F22087}"/>
              </a:ext>
            </a:extLst>
          </p:cNvPr>
          <p:cNvSpPr>
            <a:spLocks noGrp="1" noChangeArrowheads="1"/>
          </p:cNvSpPr>
          <p:nvPr>
            <p:ph type="title"/>
          </p:nvPr>
        </p:nvSpPr>
        <p:spPr>
          <a:xfrm>
            <a:off x="304801" y="457200"/>
            <a:ext cx="4051176" cy="868363"/>
          </a:xfrm>
        </p:spPr>
        <p:txBody>
          <a:bodyPr>
            <a:normAutofit fontScale="90000"/>
          </a:bodyPr>
          <a:lstStyle/>
          <a:p>
            <a:pPr eaLnBrk="1" hangingPunct="1"/>
            <a:r>
              <a:rPr lang="en-US" altLang="en-US" dirty="0">
                <a:solidFill>
                  <a:srgbClr val="00B050"/>
                </a:solidFill>
              </a:rPr>
              <a:t>File </a:t>
            </a:r>
            <a:r>
              <a:rPr lang="en-US" altLang="en-US" dirty="0" err="1">
                <a:solidFill>
                  <a:srgbClr val="00B050"/>
                </a:solidFill>
              </a:rPr>
              <a:t>package.json</a:t>
            </a:r>
            <a:r>
              <a:rPr lang="en-US" altLang="en-US" dirty="0">
                <a:solidFill>
                  <a:srgbClr val="00B050"/>
                </a:solidFill>
              </a:rPr>
              <a:t>…..</a:t>
            </a:r>
          </a:p>
        </p:txBody>
      </p:sp>
      <p:sp>
        <p:nvSpPr>
          <p:cNvPr id="23557" name="TextBox 1">
            <a:extLst>
              <a:ext uri="{FF2B5EF4-FFF2-40B4-BE49-F238E27FC236}">
                <a16:creationId xmlns:a16="http://schemas.microsoft.com/office/drawing/2014/main" id="{87B3EEC4-618E-42C5-AF9F-308C6363DCA4}"/>
              </a:ext>
            </a:extLst>
          </p:cNvPr>
          <p:cNvSpPr txBox="1">
            <a:spLocks noChangeArrowheads="1"/>
          </p:cNvSpPr>
          <p:nvPr/>
        </p:nvSpPr>
        <p:spPr bwMode="auto">
          <a:xfrm>
            <a:off x="4600575" y="771525"/>
            <a:ext cx="4572000" cy="58467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dirty="0"/>
              <a:t>{</a:t>
            </a:r>
          </a:p>
          <a:p>
            <a:pPr eaLnBrk="1" hangingPunct="1"/>
            <a:r>
              <a:rPr lang="en-US" altLang="en-US" sz="1100" dirty="0"/>
              <a:t>  "name": "node-</a:t>
            </a:r>
            <a:r>
              <a:rPr lang="en-US" altLang="en-US" sz="1100" dirty="0" err="1"/>
              <a:t>js</a:t>
            </a:r>
            <a:r>
              <a:rPr lang="en-US" altLang="en-US" sz="1100" dirty="0"/>
              <a:t>-getting-started",</a:t>
            </a:r>
          </a:p>
          <a:p>
            <a:pPr eaLnBrk="1" hangingPunct="1"/>
            <a:r>
              <a:rPr lang="en-US" altLang="en-US" sz="1100" dirty="0"/>
              <a:t>  "version": "0.2.5",</a:t>
            </a:r>
          </a:p>
          <a:p>
            <a:pPr eaLnBrk="1" hangingPunct="1"/>
            <a:r>
              <a:rPr lang="en-US" altLang="en-US" sz="1100" dirty="0"/>
              <a:t>  "description": "A sample Node.js app using Express 4",</a:t>
            </a:r>
          </a:p>
          <a:p>
            <a:pPr eaLnBrk="1" hangingPunct="1"/>
            <a:r>
              <a:rPr lang="en-US" altLang="en-US" sz="1100" dirty="0"/>
              <a:t>  "engines": {</a:t>
            </a:r>
          </a:p>
          <a:p>
            <a:pPr eaLnBrk="1" hangingPunct="1"/>
            <a:r>
              <a:rPr lang="en-US" altLang="en-US" sz="1100" dirty="0"/>
              <a:t>    "node": "5.9.1"</a:t>
            </a:r>
          </a:p>
          <a:p>
            <a:pPr eaLnBrk="1" hangingPunct="1"/>
            <a:r>
              <a:rPr lang="en-US" altLang="en-US" sz="1100" dirty="0"/>
              <a:t>  },</a:t>
            </a:r>
          </a:p>
          <a:p>
            <a:pPr eaLnBrk="1" hangingPunct="1"/>
            <a:r>
              <a:rPr lang="en-US" altLang="en-US" sz="1100" dirty="0"/>
              <a:t>  "main": "index.js",</a:t>
            </a:r>
          </a:p>
          <a:p>
            <a:pPr eaLnBrk="1" hangingPunct="1"/>
            <a:r>
              <a:rPr lang="en-US" altLang="en-US" sz="1100" dirty="0"/>
              <a:t>  "scripts": {</a:t>
            </a:r>
          </a:p>
          <a:p>
            <a:pPr eaLnBrk="1" hangingPunct="1"/>
            <a:r>
              <a:rPr lang="en-US" altLang="en-US" sz="1100" dirty="0"/>
              <a:t>    "start": "node index.js"</a:t>
            </a:r>
          </a:p>
          <a:p>
            <a:pPr eaLnBrk="1" hangingPunct="1"/>
            <a:r>
              <a:rPr lang="en-US" altLang="en-US" sz="1100" dirty="0"/>
              <a:t>  },</a:t>
            </a:r>
          </a:p>
          <a:p>
            <a:pPr eaLnBrk="1" hangingPunct="1"/>
            <a:r>
              <a:rPr lang="en-US" altLang="en-US" sz="1100" dirty="0"/>
              <a:t>  "dependencies": {</a:t>
            </a:r>
          </a:p>
          <a:p>
            <a:pPr eaLnBrk="1" hangingPunct="1"/>
            <a:r>
              <a:rPr lang="en-US" altLang="en-US" sz="1100" dirty="0"/>
              <a:t>    "body-parser": "^1.16.1",</a:t>
            </a:r>
          </a:p>
          <a:p>
            <a:pPr eaLnBrk="1" hangingPunct="1"/>
            <a:r>
              <a:rPr lang="en-US" altLang="en-US" sz="1100" dirty="0"/>
              <a:t>    "cookie-parser": "^1.4.3",</a:t>
            </a:r>
          </a:p>
          <a:p>
            <a:pPr eaLnBrk="1" hangingPunct="1"/>
            <a:r>
              <a:rPr lang="en-US" altLang="en-US" sz="1100" dirty="0"/>
              <a:t>    "cool-ascii-faces": "1.3.4",</a:t>
            </a:r>
          </a:p>
          <a:p>
            <a:pPr eaLnBrk="1" hangingPunct="1"/>
            <a:r>
              <a:rPr lang="en-US" altLang="en-US" sz="1100" dirty="0"/>
              <a:t>    "</a:t>
            </a:r>
            <a:r>
              <a:rPr lang="en-US" altLang="en-US" sz="1100" dirty="0" err="1"/>
              <a:t>ejs</a:t>
            </a:r>
            <a:r>
              <a:rPr lang="en-US" altLang="en-US" sz="1100" dirty="0"/>
              <a:t>": "2.4.1",</a:t>
            </a:r>
          </a:p>
          <a:p>
            <a:pPr eaLnBrk="1" hangingPunct="1"/>
            <a:r>
              <a:rPr lang="en-US" altLang="en-US" sz="1100" dirty="0"/>
              <a:t>    "express": "^4.13.3",</a:t>
            </a:r>
          </a:p>
          <a:p>
            <a:pPr eaLnBrk="1" hangingPunct="1"/>
            <a:r>
              <a:rPr lang="en-US" altLang="en-US" sz="1100" dirty="0"/>
              <a:t>    "express-session": "^1.15.1",</a:t>
            </a:r>
          </a:p>
          <a:p>
            <a:pPr eaLnBrk="1" hangingPunct="1"/>
            <a:r>
              <a:rPr lang="en-US" altLang="en-US" sz="1100" dirty="0"/>
              <a:t>    "</a:t>
            </a:r>
            <a:r>
              <a:rPr lang="en-US" altLang="en-US" sz="1100" dirty="0" err="1"/>
              <a:t>mongodb</a:t>
            </a:r>
            <a:r>
              <a:rPr lang="en-US" altLang="en-US" sz="1100" dirty="0"/>
              <a:t>": "^2.2.24",</a:t>
            </a:r>
          </a:p>
          <a:p>
            <a:pPr eaLnBrk="1" hangingPunct="1"/>
            <a:r>
              <a:rPr lang="en-US" altLang="en-US" sz="1100" dirty="0"/>
              <a:t>    "</a:t>
            </a:r>
            <a:r>
              <a:rPr lang="en-US" altLang="en-US" sz="1100" dirty="0" err="1"/>
              <a:t>multer</a:t>
            </a:r>
            <a:r>
              <a:rPr lang="en-US" altLang="en-US" sz="1100" dirty="0"/>
              <a:t>": "^1.3.0",</a:t>
            </a:r>
          </a:p>
          <a:p>
            <a:pPr eaLnBrk="1" hangingPunct="1"/>
            <a:r>
              <a:rPr lang="en-US" altLang="en-US" sz="1100" dirty="0"/>
              <a:t>    "</a:t>
            </a:r>
            <a:r>
              <a:rPr lang="en-US" altLang="en-US" sz="1100" dirty="0" err="1"/>
              <a:t>pg</a:t>
            </a:r>
            <a:r>
              <a:rPr lang="en-US" altLang="en-US" sz="1100" dirty="0"/>
              <a:t>": "4.x",</a:t>
            </a:r>
          </a:p>
          <a:p>
            <a:pPr eaLnBrk="1" hangingPunct="1"/>
            <a:r>
              <a:rPr lang="en-US" altLang="en-US" sz="1100" dirty="0"/>
              <a:t>    "pug": "^2.0.0-beta11"</a:t>
            </a:r>
          </a:p>
          <a:p>
            <a:pPr eaLnBrk="1" hangingPunct="1"/>
            <a:r>
              <a:rPr lang="en-US" altLang="en-US" sz="1100" dirty="0"/>
              <a:t>  },</a:t>
            </a:r>
          </a:p>
          <a:p>
            <a:pPr eaLnBrk="1" hangingPunct="1"/>
            <a:r>
              <a:rPr lang="en-US" altLang="en-US" sz="1100" dirty="0"/>
              <a:t>  "repository": {</a:t>
            </a:r>
          </a:p>
          <a:p>
            <a:pPr eaLnBrk="1" hangingPunct="1"/>
            <a:r>
              <a:rPr lang="en-US" altLang="en-US" sz="1100" dirty="0"/>
              <a:t>    "type": "git",</a:t>
            </a:r>
          </a:p>
          <a:p>
            <a:pPr eaLnBrk="1" hangingPunct="1"/>
            <a:r>
              <a:rPr lang="en-US" altLang="en-US" sz="1100" dirty="0"/>
              <a:t>    "</a:t>
            </a:r>
            <a:r>
              <a:rPr lang="en-US" altLang="en-US" sz="1100" dirty="0" err="1"/>
              <a:t>url</a:t>
            </a:r>
            <a:r>
              <a:rPr lang="en-US" altLang="en-US" sz="1100" dirty="0"/>
              <a:t>": "https://github.com/</a:t>
            </a:r>
            <a:r>
              <a:rPr lang="en-US" altLang="en-US" sz="1100" dirty="0" err="1"/>
              <a:t>heroku</a:t>
            </a:r>
            <a:r>
              <a:rPr lang="en-US" altLang="en-US" sz="1100" dirty="0"/>
              <a:t>/node-</a:t>
            </a:r>
            <a:r>
              <a:rPr lang="en-US" altLang="en-US" sz="1100" dirty="0" err="1"/>
              <a:t>js</a:t>
            </a:r>
            <a:r>
              <a:rPr lang="en-US" altLang="en-US" sz="1100" dirty="0"/>
              <a:t>-getting-started"</a:t>
            </a:r>
          </a:p>
          <a:p>
            <a:pPr eaLnBrk="1" hangingPunct="1"/>
            <a:r>
              <a:rPr lang="en-US" altLang="en-US" sz="1100" dirty="0"/>
              <a:t>  },</a:t>
            </a:r>
          </a:p>
          <a:p>
            <a:pPr eaLnBrk="1" hangingPunct="1"/>
            <a:r>
              <a:rPr lang="en-US" altLang="en-US" sz="1100" dirty="0"/>
              <a:t>  "keywords": [</a:t>
            </a:r>
          </a:p>
          <a:p>
            <a:pPr eaLnBrk="1" hangingPunct="1"/>
            <a:r>
              <a:rPr lang="en-US" altLang="en-US" sz="1100" dirty="0"/>
              <a:t>    "node",</a:t>
            </a:r>
          </a:p>
          <a:p>
            <a:pPr eaLnBrk="1" hangingPunct="1"/>
            <a:r>
              <a:rPr lang="en-US" altLang="en-US" sz="1100" dirty="0"/>
              <a:t>    "</a:t>
            </a:r>
            <a:r>
              <a:rPr lang="en-US" altLang="en-US" sz="1100" dirty="0" err="1"/>
              <a:t>heroku</a:t>
            </a:r>
            <a:r>
              <a:rPr lang="en-US" altLang="en-US" sz="1100" dirty="0"/>
              <a:t>",</a:t>
            </a:r>
          </a:p>
          <a:p>
            <a:pPr eaLnBrk="1" hangingPunct="1"/>
            <a:r>
              <a:rPr lang="en-US" altLang="en-US" sz="1100" dirty="0"/>
              <a:t>    "express"</a:t>
            </a:r>
          </a:p>
          <a:p>
            <a:pPr eaLnBrk="1" hangingPunct="1"/>
            <a:r>
              <a:rPr lang="en-US" altLang="en-US" sz="1100" dirty="0"/>
              <a:t>  ],</a:t>
            </a:r>
          </a:p>
          <a:p>
            <a:pPr eaLnBrk="1" hangingPunct="1"/>
            <a:r>
              <a:rPr lang="en-US" altLang="en-US" sz="1100" dirty="0"/>
              <a:t>  "license": "MIT"</a:t>
            </a:r>
          </a:p>
          <a:p>
            <a:pPr eaLnBrk="1" hangingPunct="1"/>
            <a:r>
              <a:rPr lang="en-US" altLang="en-US" sz="1100"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8DB3E40E-9460-4CCE-BE11-8C6B9F89BEEF}"/>
              </a:ext>
            </a:extLst>
          </p:cNvPr>
          <p:cNvSpPr>
            <a:spLocks noGrp="1" noChangeArrowheads="1"/>
          </p:cNvSpPr>
          <p:nvPr>
            <p:ph type="title"/>
          </p:nvPr>
        </p:nvSpPr>
        <p:spPr>
          <a:xfrm>
            <a:off x="22225" y="990600"/>
            <a:ext cx="9121775" cy="868363"/>
          </a:xfrm>
        </p:spPr>
        <p:txBody>
          <a:bodyPr/>
          <a:lstStyle/>
          <a:p>
            <a:pPr eaLnBrk="1" hangingPunct="1"/>
            <a:r>
              <a:rPr lang="en-US" altLang="en-US">
                <a:solidFill>
                  <a:srgbClr val="00B050"/>
                </a:solidFill>
              </a:rPr>
              <a:t>Node.js Modules…..  MANY</a:t>
            </a:r>
          </a:p>
        </p:txBody>
      </p:sp>
      <p:sp>
        <p:nvSpPr>
          <p:cNvPr id="24579" name="Rectangle 2">
            <a:extLst>
              <a:ext uri="{FF2B5EF4-FFF2-40B4-BE49-F238E27FC236}">
                <a16:creationId xmlns:a16="http://schemas.microsoft.com/office/drawing/2014/main" id="{4EA92035-404C-42BF-9EAF-CECF7BCB4C2D}"/>
              </a:ext>
            </a:extLst>
          </p:cNvPr>
          <p:cNvSpPr>
            <a:spLocks noGrp="1" noChangeArrowheads="1"/>
          </p:cNvSpPr>
          <p:nvPr>
            <p:ph sz="quarter" idx="1"/>
          </p:nvPr>
        </p:nvSpPr>
        <p:spPr>
          <a:xfrm>
            <a:off x="22225" y="1981200"/>
            <a:ext cx="9121775" cy="2667000"/>
          </a:xfrm>
        </p:spPr>
        <p:txBody>
          <a:bodyPr/>
          <a:lstStyle/>
          <a:p>
            <a:pPr marL="0" indent="0" eaLnBrk="1" hangingPunct="1">
              <a:buFontTx/>
              <a:buNone/>
            </a:pPr>
            <a:r>
              <a:rPr lang="en-IN" altLang="en-US" sz="3200"/>
              <a:t>● https://npmjs.org/</a:t>
            </a:r>
          </a:p>
          <a:p>
            <a:pPr marL="0" indent="0" eaLnBrk="1" hangingPunct="1">
              <a:buFontTx/>
              <a:buNone/>
            </a:pPr>
            <a:r>
              <a:rPr lang="en-IN" altLang="en-US" sz="3200"/>
              <a:t>● # of modules = 1,21,943</a:t>
            </a:r>
            <a:endParaRPr lang="en-US" altLang="en-US" sz="3200"/>
          </a:p>
        </p:txBody>
      </p:sp>
      <p:pic>
        <p:nvPicPr>
          <p:cNvPr id="24580" name="Picture 1">
            <a:extLst>
              <a:ext uri="{FF2B5EF4-FFF2-40B4-BE49-F238E27FC236}">
                <a16:creationId xmlns:a16="http://schemas.microsoft.com/office/drawing/2014/main" id="{02CB6A77-4E7A-45A2-B422-7C4D966671BB}"/>
              </a:ext>
            </a:extLst>
          </p:cNvPr>
          <p:cNvPicPr>
            <a:picLocks noChangeAspect="1"/>
          </p:cNvPicPr>
          <p:nvPr/>
        </p:nvPicPr>
        <p:blipFill>
          <a:blip r:embed="rId2">
            <a:extLst>
              <a:ext uri="{28A0092B-C50C-407E-A947-70E740481C1C}">
                <a14:useLocalDpi xmlns:a14="http://schemas.microsoft.com/office/drawing/2010/main" val="0"/>
              </a:ext>
            </a:extLst>
          </a:blip>
          <a:srcRect l="14999" t="31125" r="17503" b="42197"/>
          <a:stretch>
            <a:fillRect/>
          </a:stretch>
        </p:blipFill>
        <p:spPr bwMode="auto">
          <a:xfrm>
            <a:off x="114300" y="3314700"/>
            <a:ext cx="89535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B6835294-7058-4AAF-AEC3-37619430A1C5}"/>
              </a:ext>
            </a:extLst>
          </p:cNvPr>
          <p:cNvSpPr>
            <a:spLocks noGrp="1" noChangeArrowheads="1"/>
          </p:cNvSpPr>
          <p:nvPr>
            <p:ph type="title"/>
          </p:nvPr>
        </p:nvSpPr>
        <p:spPr>
          <a:xfrm>
            <a:off x="22225" y="990600"/>
            <a:ext cx="9121775" cy="868363"/>
          </a:xfrm>
        </p:spPr>
        <p:txBody>
          <a:bodyPr>
            <a:normAutofit fontScale="90000"/>
          </a:bodyPr>
          <a:lstStyle/>
          <a:p>
            <a:pPr eaLnBrk="1" fontAlgn="auto" hangingPunct="1">
              <a:spcAft>
                <a:spcPts val="0"/>
              </a:spcAft>
              <a:defRPr/>
            </a:pPr>
            <a:r>
              <a:rPr lang="en-US" altLang="en-US" dirty="0">
                <a:solidFill>
                  <a:schemeClr val="tx1"/>
                </a:solidFill>
              </a:rPr>
              <a:t>Install a module…..inside your project directory</a:t>
            </a:r>
          </a:p>
        </p:txBody>
      </p:sp>
      <p:sp>
        <p:nvSpPr>
          <p:cNvPr id="25603" name="Rectangle 2">
            <a:extLst>
              <a:ext uri="{FF2B5EF4-FFF2-40B4-BE49-F238E27FC236}">
                <a16:creationId xmlns:a16="http://schemas.microsoft.com/office/drawing/2014/main" id="{C30EA7EE-AADF-4DD4-B547-6AEC471BA89A}"/>
              </a:ext>
            </a:extLst>
          </p:cNvPr>
          <p:cNvSpPr>
            <a:spLocks noGrp="1" noChangeArrowheads="1"/>
          </p:cNvSpPr>
          <p:nvPr>
            <p:ph sz="quarter" idx="1"/>
          </p:nvPr>
        </p:nvSpPr>
        <p:spPr>
          <a:xfrm>
            <a:off x="1043608" y="2492896"/>
            <a:ext cx="6349975" cy="2214736"/>
          </a:xfrm>
        </p:spPr>
        <p:txBody>
          <a:bodyPr/>
          <a:lstStyle/>
          <a:p>
            <a:pPr marL="0" indent="0" eaLnBrk="1" hangingPunct="1">
              <a:buFontTx/>
              <a:buNone/>
            </a:pPr>
            <a:r>
              <a:rPr lang="en-US" altLang="en-US" sz="3200" dirty="0"/>
              <a:t>$</a:t>
            </a:r>
            <a:r>
              <a:rPr lang="en-US" altLang="en-US" sz="3200" dirty="0" err="1"/>
              <a:t>npm</a:t>
            </a:r>
            <a:r>
              <a:rPr lang="en-US" altLang="en-US" sz="3200" dirty="0"/>
              <a:t> install &lt;module name&gt;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pic>
        <p:nvPicPr>
          <p:cNvPr id="6" name="Picture 5">
            <a:extLst>
              <a:ext uri="{FF2B5EF4-FFF2-40B4-BE49-F238E27FC236}">
                <a16:creationId xmlns:a16="http://schemas.microsoft.com/office/drawing/2014/main" id="{F858ED94-8DF8-456A-A57F-B1471BF43E20}"/>
              </a:ext>
            </a:extLst>
          </p:cNvPr>
          <p:cNvPicPr>
            <a:picLocks noChangeAspect="1"/>
          </p:cNvPicPr>
          <p:nvPr/>
        </p:nvPicPr>
        <p:blipFill rotWithShape="1">
          <a:blip r:embed="rId3"/>
          <a:srcRect l="10625" r="9838" b="976"/>
          <a:stretch/>
        </p:blipFill>
        <p:spPr>
          <a:xfrm>
            <a:off x="683568" y="1240136"/>
            <a:ext cx="7920880" cy="5544409"/>
          </a:xfrm>
          <a:prstGeom prst="rect">
            <a:avLst/>
          </a:prstGeom>
        </p:spPr>
      </p:pic>
    </p:spTree>
    <p:extLst>
      <p:ext uri="{BB962C8B-B14F-4D97-AF65-F5344CB8AC3E}">
        <p14:creationId xmlns:p14="http://schemas.microsoft.com/office/powerpoint/2010/main" val="787181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BA953DCB-FA4D-4FFC-9B6F-9A61B209652A}"/>
              </a:ext>
            </a:extLst>
          </p:cNvPr>
          <p:cNvSpPr>
            <a:spLocks noGrp="1" noChangeArrowheads="1"/>
          </p:cNvSpPr>
          <p:nvPr>
            <p:ph type="title"/>
          </p:nvPr>
        </p:nvSpPr>
        <p:spPr>
          <a:xfrm>
            <a:off x="22225" y="990600"/>
            <a:ext cx="9121775" cy="868363"/>
          </a:xfrm>
        </p:spPr>
        <p:txBody>
          <a:bodyPr>
            <a:normAutofit fontScale="90000"/>
          </a:bodyPr>
          <a:lstStyle/>
          <a:p>
            <a:pPr eaLnBrk="1" fontAlgn="auto" hangingPunct="1">
              <a:spcAft>
                <a:spcPts val="0"/>
              </a:spcAft>
              <a:defRPr/>
            </a:pPr>
            <a:r>
              <a:rPr lang="en-US" altLang="en-US" dirty="0">
                <a:solidFill>
                  <a:schemeClr val="tx1"/>
                </a:solidFill>
              </a:rPr>
              <a:t>Using module….. Inside your </a:t>
            </a:r>
            <a:r>
              <a:rPr lang="en-US" altLang="en-US" dirty="0" err="1">
                <a:solidFill>
                  <a:schemeClr val="tx1"/>
                </a:solidFill>
              </a:rPr>
              <a:t>javascript</a:t>
            </a:r>
            <a:r>
              <a:rPr lang="en-US" altLang="en-US" dirty="0">
                <a:solidFill>
                  <a:schemeClr val="tx1"/>
                </a:solidFill>
              </a:rPr>
              <a:t> code</a:t>
            </a:r>
          </a:p>
        </p:txBody>
      </p:sp>
      <p:sp>
        <p:nvSpPr>
          <p:cNvPr id="26627" name="Rectangle 2">
            <a:extLst>
              <a:ext uri="{FF2B5EF4-FFF2-40B4-BE49-F238E27FC236}">
                <a16:creationId xmlns:a16="http://schemas.microsoft.com/office/drawing/2014/main" id="{62CE58F1-4C88-44C4-8F36-4B27F0568E3D}"/>
              </a:ext>
            </a:extLst>
          </p:cNvPr>
          <p:cNvSpPr>
            <a:spLocks noGrp="1" noChangeArrowheads="1"/>
          </p:cNvSpPr>
          <p:nvPr>
            <p:ph sz="quarter" idx="1"/>
          </p:nvPr>
        </p:nvSpPr>
        <p:spPr>
          <a:xfrm>
            <a:off x="22225" y="2133600"/>
            <a:ext cx="9121775" cy="2667000"/>
          </a:xfrm>
        </p:spPr>
        <p:txBody>
          <a:bodyPr/>
          <a:lstStyle/>
          <a:p>
            <a:pPr eaLnBrk="1" hangingPunct="1"/>
            <a:r>
              <a:rPr lang="en-IN" altLang="en-US" sz="3200"/>
              <a:t>var http = require(‘http’);</a:t>
            </a:r>
          </a:p>
          <a:p>
            <a:pPr eaLnBrk="1" hangingPunct="1"/>
            <a:r>
              <a:rPr lang="en-IN" altLang="en-US" sz="3200"/>
              <a:t>var fs = require(‘fs’);</a:t>
            </a:r>
          </a:p>
          <a:p>
            <a:pPr eaLnBrk="1" hangingPunct="1"/>
            <a:r>
              <a:rPr lang="en-IN" altLang="en-US" sz="3200"/>
              <a:t>var express = require(‘express’);</a:t>
            </a:r>
            <a:endParaRPr lang="en-US" altLang="en-US" sz="3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9E66D1F-F3D0-48F2-A5E5-348252B511D8}"/>
              </a:ext>
            </a:extLst>
          </p:cNvPr>
          <p:cNvSpPr>
            <a:spLocks noGrp="1"/>
          </p:cNvSpPr>
          <p:nvPr>
            <p:ph type="title"/>
          </p:nvPr>
        </p:nvSpPr>
        <p:spPr/>
        <p:txBody>
          <a:bodyPr/>
          <a:lstStyle/>
          <a:p>
            <a:pPr eaLnBrk="1" hangingPunct="1"/>
            <a:r>
              <a:rPr lang="en-US" altLang="en-US"/>
              <a:t>Hello World Example</a:t>
            </a:r>
          </a:p>
        </p:txBody>
      </p:sp>
      <p:sp>
        <p:nvSpPr>
          <p:cNvPr id="3" name="Content Placeholder 2">
            <a:extLst>
              <a:ext uri="{FF2B5EF4-FFF2-40B4-BE49-F238E27FC236}">
                <a16:creationId xmlns:a16="http://schemas.microsoft.com/office/drawing/2014/main" id="{56086230-B9A9-4405-91F7-C79B027C28CB}"/>
              </a:ext>
            </a:extLst>
          </p:cNvPr>
          <p:cNvSpPr>
            <a:spLocks noGrp="1"/>
          </p:cNvSpPr>
          <p:nvPr>
            <p:ph sz="quarter" idx="1"/>
          </p:nvPr>
        </p:nvSpPr>
        <p:spPr/>
        <p:txBody>
          <a:bodyPr/>
          <a:lstStyle/>
          <a:p>
            <a:pPr marL="0" indent="0" eaLnBrk="1" hangingPunct="1">
              <a:buFont typeface="Wingdings 2" panose="05020102010507070707" pitchFamily="18" charset="2"/>
              <a:buNone/>
              <a:defRPr/>
            </a:pPr>
            <a:r>
              <a:rPr lang="en-US" b="1" dirty="0"/>
              <a:t>STEP 1: create directory and call </a:t>
            </a:r>
            <a:r>
              <a:rPr lang="en-US" b="1" dirty="0" err="1"/>
              <a:t>npm</a:t>
            </a:r>
            <a:r>
              <a:rPr lang="en-US" b="1" dirty="0"/>
              <a:t> install and follow instructions</a:t>
            </a:r>
          </a:p>
          <a:p>
            <a:pPr marL="0" indent="0" eaLnBrk="1" hangingPunct="1">
              <a:buFont typeface="Wingdings 2" panose="05020102010507070707" pitchFamily="18" charset="2"/>
              <a:buNone/>
              <a:defRPr/>
            </a:pPr>
            <a:r>
              <a:rPr lang="en-US" i="1" dirty="0"/>
              <a:t>      &gt;</a:t>
            </a:r>
            <a:r>
              <a:rPr lang="en-US" i="1" dirty="0" err="1"/>
              <a:t>mkdir</a:t>
            </a:r>
            <a:r>
              <a:rPr lang="en-US" i="1" dirty="0"/>
              <a:t> </a:t>
            </a:r>
            <a:r>
              <a:rPr lang="en-US" i="1" dirty="0" err="1"/>
              <a:t>myapp</a:t>
            </a:r>
            <a:r>
              <a:rPr lang="en-US" i="1" dirty="0"/>
              <a:t> </a:t>
            </a:r>
          </a:p>
          <a:p>
            <a:pPr marL="0" indent="0" eaLnBrk="1" hangingPunct="1">
              <a:buFont typeface="Wingdings 2" panose="05020102010507070707" pitchFamily="18" charset="2"/>
              <a:buNone/>
              <a:defRPr/>
            </a:pPr>
            <a:r>
              <a:rPr lang="en-US" i="1" dirty="0"/>
              <a:t>      &gt;cd </a:t>
            </a:r>
            <a:r>
              <a:rPr lang="en-US" i="1" dirty="0" err="1"/>
              <a:t>myapp</a:t>
            </a:r>
            <a:endParaRPr lang="en-US" i="1" dirty="0"/>
          </a:p>
          <a:p>
            <a:pPr eaLnBrk="1" hangingPunct="1">
              <a:defRPr/>
            </a:pPr>
            <a:r>
              <a:rPr lang="en-US" dirty="0"/>
              <a:t> Use the </a:t>
            </a:r>
            <a:r>
              <a:rPr lang="en-US" dirty="0" err="1"/>
              <a:t>npm</a:t>
            </a:r>
            <a:r>
              <a:rPr lang="en-US" dirty="0"/>
              <a:t> </a:t>
            </a:r>
            <a:r>
              <a:rPr lang="en-US" dirty="0" err="1"/>
              <a:t>init</a:t>
            </a:r>
            <a:r>
              <a:rPr lang="en-US" dirty="0"/>
              <a:t> command to create a package.json file for your application. </a:t>
            </a:r>
          </a:p>
          <a:p>
            <a:pPr marL="0" indent="0" eaLnBrk="1" hangingPunct="1">
              <a:buFont typeface="Wingdings 2" panose="05020102010507070707" pitchFamily="18" charset="2"/>
              <a:buNone/>
              <a:defRPr/>
            </a:pPr>
            <a:r>
              <a:rPr lang="en-US" i="1" dirty="0"/>
              <a:t>      &gt; $ </a:t>
            </a:r>
            <a:r>
              <a:rPr lang="en-US" i="1" dirty="0" err="1"/>
              <a:t>npm</a:t>
            </a:r>
            <a:r>
              <a:rPr lang="en-US" i="1" dirty="0"/>
              <a:t> </a:t>
            </a:r>
            <a:r>
              <a:rPr lang="en-US" i="1" dirty="0" err="1"/>
              <a:t>init</a:t>
            </a:r>
            <a:r>
              <a:rPr lang="en-US" i="1" dirty="0"/>
              <a:t> </a:t>
            </a:r>
          </a:p>
          <a:p>
            <a:pPr eaLnBrk="1" hangingPunct="1">
              <a:defRPr/>
            </a:pPr>
            <a:r>
              <a:rPr lang="en-US" dirty="0"/>
              <a:t>prompts you for a number of things, such as the name and version of your application. For now, you can simply hit RETURN to accept the defaults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84B8EF4-38F5-4F74-86C0-50DF75C5F8B6}"/>
              </a:ext>
            </a:extLst>
          </p:cNvPr>
          <p:cNvSpPr>
            <a:spLocks noGrp="1"/>
          </p:cNvSpPr>
          <p:nvPr>
            <p:ph type="title"/>
          </p:nvPr>
        </p:nvSpPr>
        <p:spPr/>
        <p:txBody>
          <a:bodyPr/>
          <a:lstStyle/>
          <a:p>
            <a:pPr eaLnBrk="1" hangingPunct="1"/>
            <a:r>
              <a:rPr lang="en-US" altLang="en-US"/>
              <a:t>Hello World example</a:t>
            </a:r>
          </a:p>
        </p:txBody>
      </p:sp>
      <p:sp>
        <p:nvSpPr>
          <p:cNvPr id="3" name="Content Placeholder 2">
            <a:extLst>
              <a:ext uri="{FF2B5EF4-FFF2-40B4-BE49-F238E27FC236}">
                <a16:creationId xmlns:a16="http://schemas.microsoft.com/office/drawing/2014/main" id="{460C83C9-59F3-4138-B8E7-DDB9C74426BB}"/>
              </a:ext>
            </a:extLst>
          </p:cNvPr>
          <p:cNvSpPr>
            <a:spLocks noGrp="1"/>
          </p:cNvSpPr>
          <p:nvPr>
            <p:ph sz="quarter" idx="1"/>
          </p:nvPr>
        </p:nvSpPr>
        <p:spPr/>
        <p:txBody>
          <a:bodyPr>
            <a:normAutofit fontScale="85000" lnSpcReduction="20000"/>
          </a:bodyPr>
          <a:lstStyle/>
          <a:p>
            <a:pPr eaLnBrk="1" hangingPunct="1">
              <a:defRPr/>
            </a:pPr>
            <a:r>
              <a:rPr lang="en-US" dirty="0"/>
              <a:t>Create file index.js with the following code:</a:t>
            </a:r>
          </a:p>
          <a:p>
            <a:pPr marL="0" indent="0" eaLnBrk="1" hangingPunct="1">
              <a:buFont typeface="Wingdings 2" panose="05020102010507070707" pitchFamily="18" charset="2"/>
              <a:buNone/>
              <a:defRPr/>
            </a:pPr>
            <a:r>
              <a:rPr lang="en-US" sz="2000" i="1" dirty="0" err="1"/>
              <a:t>http.createServer</a:t>
            </a:r>
            <a:r>
              <a:rPr lang="en-US" sz="2000" i="1" dirty="0"/>
              <a:t>(function (request, response) {</a:t>
            </a:r>
          </a:p>
          <a:p>
            <a:pPr marL="0" indent="0" eaLnBrk="1" hangingPunct="1">
              <a:buFont typeface="Wingdings 2" panose="05020102010507070707" pitchFamily="18" charset="2"/>
              <a:buNone/>
              <a:defRPr/>
            </a:pPr>
            <a:r>
              <a:rPr lang="en-US" sz="2000" i="1" dirty="0"/>
              <a:t>      // Send the HTTP header</a:t>
            </a:r>
          </a:p>
          <a:p>
            <a:pPr marL="0" indent="0" eaLnBrk="1" hangingPunct="1">
              <a:buFont typeface="Wingdings 2" panose="05020102010507070707" pitchFamily="18" charset="2"/>
              <a:buNone/>
              <a:defRPr/>
            </a:pPr>
            <a:r>
              <a:rPr lang="en-US" sz="2000" i="1" dirty="0"/>
              <a:t>      // HTTP Status: 200 : OK </a:t>
            </a:r>
          </a:p>
          <a:p>
            <a:pPr marL="0" indent="0" eaLnBrk="1" hangingPunct="1">
              <a:buFont typeface="Wingdings 2" panose="05020102010507070707" pitchFamily="18" charset="2"/>
              <a:buNone/>
              <a:defRPr/>
            </a:pPr>
            <a:r>
              <a:rPr lang="en-US" sz="2000" i="1" dirty="0"/>
              <a:t>      // Content Type: text/plain</a:t>
            </a:r>
          </a:p>
          <a:p>
            <a:pPr marL="0" indent="0" eaLnBrk="1" hangingPunct="1">
              <a:buFont typeface="Wingdings 2" panose="05020102010507070707" pitchFamily="18" charset="2"/>
              <a:buNone/>
              <a:defRPr/>
            </a:pPr>
            <a:r>
              <a:rPr lang="en-US" sz="2000" i="1" dirty="0"/>
              <a:t>       </a:t>
            </a:r>
            <a:r>
              <a:rPr lang="en-US" sz="2000" i="1" dirty="0" err="1"/>
              <a:t>response.writeHead</a:t>
            </a:r>
            <a:r>
              <a:rPr lang="en-US" sz="2000" i="1" dirty="0"/>
              <a:t>(200, {'Content-Type': 'text/plain'}); </a:t>
            </a:r>
          </a:p>
          <a:p>
            <a:pPr marL="0" indent="0" eaLnBrk="1" hangingPunct="1">
              <a:buFont typeface="Wingdings 2" panose="05020102010507070707" pitchFamily="18" charset="2"/>
              <a:buNone/>
              <a:defRPr/>
            </a:pPr>
            <a:r>
              <a:rPr lang="en-US" sz="2000" i="1" dirty="0"/>
              <a:t>       // Send the response body as "Hello World“</a:t>
            </a:r>
          </a:p>
          <a:p>
            <a:pPr marL="0" indent="0" eaLnBrk="1" hangingPunct="1">
              <a:buFont typeface="Wingdings 2" panose="05020102010507070707" pitchFamily="18" charset="2"/>
              <a:buNone/>
              <a:defRPr/>
            </a:pPr>
            <a:r>
              <a:rPr lang="en-US" sz="2000" i="1" dirty="0"/>
              <a:t>       </a:t>
            </a:r>
            <a:r>
              <a:rPr lang="en-US" sz="2000" i="1" dirty="0" err="1"/>
              <a:t>response.end</a:t>
            </a:r>
            <a:r>
              <a:rPr lang="en-US" sz="2000" i="1" dirty="0"/>
              <a:t>('Hello World\n'); }).listen(8081);</a:t>
            </a:r>
          </a:p>
          <a:p>
            <a:pPr marL="0" indent="0" eaLnBrk="1" hangingPunct="1">
              <a:buFont typeface="Wingdings 2" panose="05020102010507070707" pitchFamily="18" charset="2"/>
              <a:buNone/>
              <a:defRPr/>
            </a:pPr>
            <a:endParaRPr lang="en-US" sz="2000" i="1" dirty="0"/>
          </a:p>
          <a:p>
            <a:pPr marL="0" indent="0" eaLnBrk="1" hangingPunct="1">
              <a:buFont typeface="Wingdings 2" panose="05020102010507070707" pitchFamily="18" charset="2"/>
              <a:buNone/>
              <a:defRPr/>
            </a:pPr>
            <a:r>
              <a:rPr lang="en-US" sz="2000" i="1" dirty="0"/>
              <a:t>// Console will print the message</a:t>
            </a:r>
          </a:p>
          <a:p>
            <a:pPr marL="0" indent="0" eaLnBrk="1" hangingPunct="1">
              <a:buFont typeface="Wingdings 2" panose="05020102010507070707" pitchFamily="18" charset="2"/>
              <a:buNone/>
              <a:defRPr/>
            </a:pPr>
            <a:r>
              <a:rPr lang="en-US" sz="2000" i="1" dirty="0"/>
              <a:t> console.log('Server running at http://127.0.0.1:8081/');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16F1A91B-87A5-4ECB-BEBB-5F0B74AD466C}"/>
              </a:ext>
            </a:extLst>
          </p:cNvPr>
          <p:cNvSpPr>
            <a:spLocks noGrp="1"/>
          </p:cNvSpPr>
          <p:nvPr>
            <p:ph type="title"/>
          </p:nvPr>
        </p:nvSpPr>
        <p:spPr/>
        <p:txBody>
          <a:bodyPr/>
          <a:lstStyle/>
          <a:p>
            <a:pPr eaLnBrk="1" hangingPunct="1"/>
            <a:r>
              <a:rPr lang="en-US" altLang="en-US" sz="3600"/>
              <a:t>Hello World example –package.json – describes application </a:t>
            </a:r>
          </a:p>
        </p:txBody>
      </p:sp>
      <p:sp>
        <p:nvSpPr>
          <p:cNvPr id="29699" name="Content Placeholder 2">
            <a:extLst>
              <a:ext uri="{FF2B5EF4-FFF2-40B4-BE49-F238E27FC236}">
                <a16:creationId xmlns:a16="http://schemas.microsoft.com/office/drawing/2014/main" id="{6BC9844D-8562-4E1B-AEF8-4165E1524198}"/>
              </a:ext>
            </a:extLst>
          </p:cNvPr>
          <p:cNvSpPr>
            <a:spLocks noGrp="1"/>
          </p:cNvSpPr>
          <p:nvPr>
            <p:ph sz="quarter" idx="1"/>
          </p:nvPr>
        </p:nvSpPr>
        <p:spPr/>
        <p:txBody>
          <a:bodyPr/>
          <a:lstStyle/>
          <a:p>
            <a:pPr marL="0" indent="0" eaLnBrk="1" hangingPunct="1">
              <a:buFont typeface="Wingdings 2" panose="05020102010507070707" pitchFamily="18" charset="2"/>
              <a:buNone/>
            </a:pPr>
            <a:r>
              <a:rPr lang="en-US" altLang="en-US" sz="1800" i="1" dirty="0"/>
              <a:t>{</a:t>
            </a:r>
          </a:p>
          <a:p>
            <a:pPr marL="549275" lvl="2" indent="0" eaLnBrk="1" hangingPunct="1">
              <a:buFont typeface="Wingdings 2" panose="05020102010507070707" pitchFamily="18" charset="2"/>
              <a:buNone/>
            </a:pPr>
            <a:br>
              <a:rPr lang="en-US" altLang="en-US" sz="1400" i="1" dirty="0"/>
            </a:br>
            <a:r>
              <a:rPr lang="en-US" altLang="en-US" sz="1600" i="1" dirty="0"/>
              <a:t>"name": "</a:t>
            </a:r>
            <a:r>
              <a:rPr lang="en-US" altLang="en-US" sz="1600" i="1" dirty="0" err="1"/>
              <a:t>helloworld</a:t>
            </a:r>
            <a:r>
              <a:rPr lang="en-US" altLang="en-US" sz="1600" i="1" dirty="0"/>
              <a:t>",</a:t>
            </a:r>
            <a:br>
              <a:rPr lang="en-US" altLang="en-US" sz="1600" i="1" dirty="0"/>
            </a:br>
            <a:r>
              <a:rPr lang="en-US" altLang="en-US" sz="1600" i="1" dirty="0"/>
              <a:t>"version": "1.0.0",</a:t>
            </a:r>
            <a:br>
              <a:rPr lang="en-US" altLang="en-US" sz="1600" i="1" dirty="0"/>
            </a:br>
            <a:r>
              <a:rPr lang="en-US" altLang="en-US" sz="1600" i="1" dirty="0"/>
              <a:t>"description": " CGI hello world app",</a:t>
            </a:r>
            <a:br>
              <a:rPr lang="en-US" altLang="en-US" sz="1600" i="1" dirty="0"/>
            </a:br>
            <a:r>
              <a:rPr lang="en-US" altLang="en-US" sz="1600" i="1" dirty="0"/>
              <a:t>"main": "index.js",</a:t>
            </a:r>
            <a:br>
              <a:rPr lang="en-US" altLang="en-US" sz="1600" i="1" dirty="0"/>
            </a:br>
            <a:r>
              <a:rPr lang="en-US" altLang="en-US" sz="1600" i="1" dirty="0"/>
              <a:t>"scripts": {</a:t>
            </a:r>
            <a:br>
              <a:rPr lang="en-US" altLang="en-US" sz="1600" i="1" dirty="0"/>
            </a:br>
            <a:r>
              <a:rPr lang="en-US" altLang="en-US" sz="1600" i="1" dirty="0"/>
              <a:t>"test": "echo \"Error: no test specified\" &amp;&amp; exit 1"</a:t>
            </a:r>
            <a:br>
              <a:rPr lang="en-US" altLang="en-US" sz="1600" i="1" dirty="0"/>
            </a:br>
            <a:r>
              <a:rPr lang="en-US" altLang="en-US" sz="1600" i="1" dirty="0"/>
              <a:t>},</a:t>
            </a:r>
            <a:br>
              <a:rPr lang="en-US" altLang="en-US" sz="1600" i="1" dirty="0"/>
            </a:br>
            <a:r>
              <a:rPr lang="en-US" altLang="en-US" sz="1600" i="1" dirty="0"/>
              <a:t>"author": “Udayakumar",</a:t>
            </a:r>
            <a:br>
              <a:rPr lang="en-US" altLang="en-US" sz="1600" i="1" dirty="0"/>
            </a:br>
            <a:r>
              <a:rPr lang="en-US" altLang="en-US" sz="1600" i="1" dirty="0"/>
              <a:t>"license": "ISC",</a:t>
            </a:r>
            <a:br>
              <a:rPr lang="en-US" altLang="en-US" sz="1600" i="1" dirty="0"/>
            </a:br>
            <a:r>
              <a:rPr lang="en-US" altLang="en-US" sz="1600" i="1" dirty="0"/>
              <a:t>"dependencies": {</a:t>
            </a:r>
            <a:br>
              <a:rPr lang="en-US" altLang="en-US" sz="1600" i="1" dirty="0"/>
            </a:br>
            <a:r>
              <a:rPr lang="en-US" altLang="en-US" sz="1600" i="1" dirty="0"/>
              <a:t>"express": "^4.14.1"</a:t>
            </a:r>
          </a:p>
          <a:p>
            <a:pPr marL="549275" lvl="2" indent="0" eaLnBrk="1" hangingPunct="1">
              <a:buFont typeface="Wingdings 2" panose="05020102010507070707" pitchFamily="18" charset="2"/>
              <a:buNone/>
            </a:pPr>
            <a:r>
              <a:rPr lang="en-US" altLang="en-US" sz="1600" i="1" dirty="0"/>
              <a:t>}</a:t>
            </a:r>
          </a:p>
          <a:p>
            <a:pPr marL="0" indent="0" eaLnBrk="1" hangingPunct="1">
              <a:buFont typeface="Wingdings 2" panose="05020102010507070707" pitchFamily="18" charset="2"/>
              <a:buNone/>
            </a:pPr>
            <a:br>
              <a:rPr lang="en-US" altLang="en-US" sz="1800" dirty="0"/>
            </a:br>
            <a:r>
              <a:rPr lang="en-US" altLang="en-US" sz="1800"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9BEB8D94-191A-41B8-91D4-BA5D48877083}"/>
              </a:ext>
            </a:extLst>
          </p:cNvPr>
          <p:cNvSpPr>
            <a:spLocks noGrp="1"/>
          </p:cNvSpPr>
          <p:nvPr>
            <p:ph type="title"/>
          </p:nvPr>
        </p:nvSpPr>
        <p:spPr/>
        <p:txBody>
          <a:bodyPr/>
          <a:lstStyle/>
          <a:p>
            <a:pPr eaLnBrk="1" hangingPunct="1"/>
            <a:r>
              <a:rPr lang="en-US" altLang="en-US" dirty="0"/>
              <a:t>Run your hello world application</a:t>
            </a:r>
          </a:p>
        </p:txBody>
      </p:sp>
      <p:sp>
        <p:nvSpPr>
          <p:cNvPr id="30723" name="Content Placeholder 2">
            <a:extLst>
              <a:ext uri="{FF2B5EF4-FFF2-40B4-BE49-F238E27FC236}">
                <a16:creationId xmlns:a16="http://schemas.microsoft.com/office/drawing/2014/main" id="{FDDAD8CD-2911-4D54-BB7D-388F3CE662F3}"/>
              </a:ext>
            </a:extLst>
          </p:cNvPr>
          <p:cNvSpPr>
            <a:spLocks noGrp="1"/>
          </p:cNvSpPr>
          <p:nvPr>
            <p:ph sz="quarter" idx="1"/>
          </p:nvPr>
        </p:nvSpPr>
        <p:spPr>
          <a:xfrm>
            <a:off x="774673" y="1737361"/>
            <a:ext cx="7543801" cy="4023360"/>
          </a:xfrm>
        </p:spPr>
        <p:txBody>
          <a:bodyPr/>
          <a:lstStyle/>
          <a:p>
            <a:pPr marL="0" indent="0" eaLnBrk="1" hangingPunct="1">
              <a:buFont typeface="Wingdings 2" panose="05020102010507070707" pitchFamily="18" charset="2"/>
              <a:buNone/>
            </a:pPr>
            <a:r>
              <a:rPr lang="en-US" altLang="en-US" dirty="0"/>
              <a:t>Run the app with the following command:</a:t>
            </a:r>
          </a:p>
          <a:p>
            <a:pPr marL="0" indent="0" eaLnBrk="1" hangingPunct="1">
              <a:buFont typeface="Wingdings 2" panose="05020102010507070707" pitchFamily="18" charset="2"/>
              <a:buNone/>
            </a:pPr>
            <a:endParaRPr lang="en-US" altLang="en-US" dirty="0"/>
          </a:p>
          <a:p>
            <a:pPr marL="0" indent="0" eaLnBrk="1" hangingPunct="1">
              <a:buFont typeface="Wingdings 2" panose="05020102010507070707" pitchFamily="18" charset="2"/>
              <a:buNone/>
            </a:pPr>
            <a:r>
              <a:rPr lang="en-US" altLang="en-US" dirty="0"/>
              <a:t>$ node app.js  </a:t>
            </a:r>
          </a:p>
          <a:p>
            <a:pPr marL="0" indent="0" eaLnBrk="1" hangingPunct="1">
              <a:buFont typeface="Wingdings 2" panose="05020102010507070707" pitchFamily="18" charset="2"/>
              <a:buNone/>
            </a:pPr>
            <a:endParaRPr lang="en-US" altLang="en-US" dirty="0"/>
          </a:p>
          <a:p>
            <a:pPr marL="0" indent="0" eaLnBrk="1" hangingPunct="1">
              <a:buFont typeface="Wingdings 2" panose="05020102010507070707" pitchFamily="18" charset="2"/>
              <a:buNone/>
            </a:pPr>
            <a:r>
              <a:rPr lang="en-US" altLang="en-US" dirty="0"/>
              <a:t>Then, load http://localhost:3000/ in a browser to see the output.</a:t>
            </a:r>
          </a:p>
          <a:p>
            <a:pPr marL="0" indent="0" eaLnBrk="1" hangingPunct="1">
              <a:buFont typeface="Wingdings 2" panose="05020102010507070707" pitchFamily="18" charset="2"/>
              <a:buNone/>
            </a:pPr>
            <a:endParaRPr lang="en-US" altLang="en-US" dirty="0"/>
          </a:p>
          <a:p>
            <a:pPr marL="0" indent="0" eaLnBrk="1" hangingPunct="1">
              <a:buFont typeface="Wingdings 2" panose="05020102010507070707" pitchFamily="18" charset="2"/>
              <a:buNone/>
            </a:pPr>
            <a:endParaRPr lang="en-US" altLang="en-US" dirty="0"/>
          </a:p>
          <a:p>
            <a:pPr marL="0" indent="0" eaLnBrk="1" hangingPunct="1">
              <a:buFont typeface="Wingdings 2" panose="05020102010507070707" pitchFamily="18" charset="2"/>
              <a:buNone/>
            </a:pPr>
            <a:endParaRPr lang="en-US" altLang="en-US" dirty="0"/>
          </a:p>
        </p:txBody>
      </p:sp>
      <p:pic>
        <p:nvPicPr>
          <p:cNvPr id="30724" name="Picture 2" descr="http://algebra.sci.csueastbay.edu/~grewe/CS6320/Mat/NodeJS/Heroku/heroku27.png">
            <a:extLst>
              <a:ext uri="{FF2B5EF4-FFF2-40B4-BE49-F238E27FC236}">
                <a16:creationId xmlns:a16="http://schemas.microsoft.com/office/drawing/2014/main" id="{E860869D-0531-4FB6-BFF3-E76DF1FB8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267200"/>
            <a:ext cx="64484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descr="http://algebra.sci.csueastbay.edu/~grewe/CS6320/Mat/NodeJS/Heroku/heroku28.png">
            <a:extLst>
              <a:ext uri="{FF2B5EF4-FFF2-40B4-BE49-F238E27FC236}">
                <a16:creationId xmlns:a16="http://schemas.microsoft.com/office/drawing/2014/main" id="{E6BA7A7A-5D6D-4D42-B083-910CC1556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047125"/>
            <a:ext cx="28860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07212"/>
            <a:ext cx="5112568" cy="4650788"/>
          </a:xfrm>
          <a:prstGeom prst="rect">
            <a:avLst/>
          </a:prstGeom>
        </p:spPr>
      </p:pic>
      <p:sp>
        <p:nvSpPr>
          <p:cNvPr id="3" name="TextBox 2"/>
          <p:cNvSpPr txBox="1"/>
          <p:nvPr/>
        </p:nvSpPr>
        <p:spPr>
          <a:xfrm>
            <a:off x="2411760" y="332656"/>
            <a:ext cx="4120039" cy="646331"/>
          </a:xfrm>
          <a:prstGeom prst="rect">
            <a:avLst/>
          </a:prstGeom>
          <a:noFill/>
        </p:spPr>
        <p:txBody>
          <a:bodyPr wrap="none" rtlCol="0">
            <a:spAutoFit/>
          </a:bodyPr>
          <a:lstStyle/>
          <a:p>
            <a:r>
              <a:rPr lang="en-US" sz="3600" dirty="0">
                <a:latin typeface="Claire Hand" panose="02000506040000020004" pitchFamily="50" charset="0"/>
              </a:rPr>
              <a:t>Architectural style</a:t>
            </a:r>
          </a:p>
        </p:txBody>
      </p:sp>
    </p:spTree>
    <p:extLst>
      <p:ext uri="{BB962C8B-B14F-4D97-AF65-F5344CB8AC3E}">
        <p14:creationId xmlns:p14="http://schemas.microsoft.com/office/powerpoint/2010/main" val="569735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32" y="1267167"/>
            <a:ext cx="3016340" cy="696313"/>
          </a:xfrm>
          <a:prstGeom prst="rect">
            <a:avLst/>
          </a:prstGeom>
        </p:spPr>
      </p:pic>
      <p:sp>
        <p:nvSpPr>
          <p:cNvPr id="11" name="TextBox 10"/>
          <p:cNvSpPr txBox="1"/>
          <p:nvPr/>
        </p:nvSpPr>
        <p:spPr>
          <a:xfrm>
            <a:off x="3992233" y="644497"/>
            <a:ext cx="1011815" cy="707886"/>
          </a:xfrm>
          <a:prstGeom prst="rect">
            <a:avLst/>
          </a:prstGeom>
          <a:noFill/>
        </p:spPr>
        <p:txBody>
          <a:bodyPr wrap="none" rtlCol="0">
            <a:spAutoFit/>
          </a:bodyPr>
          <a:lstStyle/>
          <a:p>
            <a:r>
              <a:rPr lang="en-US" sz="4000" dirty="0">
                <a:latin typeface="Claire Hand" panose="02000506040000020004" pitchFamily="50" charset="0"/>
              </a:rPr>
              <a:t>SOA</a:t>
            </a:r>
            <a:endParaRPr lang="en-US" sz="4000" dirty="0"/>
          </a:p>
        </p:txBody>
      </p:sp>
      <p:sp>
        <p:nvSpPr>
          <p:cNvPr id="14" name="TextBox 13"/>
          <p:cNvSpPr txBox="1"/>
          <p:nvPr/>
        </p:nvSpPr>
        <p:spPr>
          <a:xfrm>
            <a:off x="1979712" y="2016378"/>
            <a:ext cx="1137556" cy="461665"/>
          </a:xfrm>
          <a:prstGeom prst="rect">
            <a:avLst/>
          </a:prstGeom>
          <a:noFill/>
        </p:spPr>
        <p:txBody>
          <a:bodyPr wrap="none" rtlCol="0">
            <a:spAutoFit/>
          </a:bodyPr>
          <a:lstStyle/>
          <a:p>
            <a:r>
              <a:rPr lang="en-US" sz="2400" dirty="0">
                <a:latin typeface="Claire Hand" panose="02000506040000020004" pitchFamily="50" charset="0"/>
              </a:rPr>
              <a:t>service</a:t>
            </a:r>
            <a:endParaRPr lang="en-US" sz="2400" dirty="0"/>
          </a:p>
        </p:txBody>
      </p:sp>
      <p:sp>
        <p:nvSpPr>
          <p:cNvPr id="15" name="TextBox 14"/>
          <p:cNvSpPr txBox="1"/>
          <p:nvPr/>
        </p:nvSpPr>
        <p:spPr>
          <a:xfrm>
            <a:off x="3815833" y="1989592"/>
            <a:ext cx="1339406" cy="461665"/>
          </a:xfrm>
          <a:prstGeom prst="rect">
            <a:avLst/>
          </a:prstGeom>
          <a:noFill/>
        </p:spPr>
        <p:txBody>
          <a:bodyPr wrap="none" rtlCol="0">
            <a:spAutoFit/>
          </a:bodyPr>
          <a:lstStyle/>
          <a:p>
            <a:r>
              <a:rPr lang="en-US" sz="2400" dirty="0">
                <a:latin typeface="Claire Hand" panose="02000506040000020004" pitchFamily="50" charset="0"/>
              </a:rPr>
              <a:t>oriented</a:t>
            </a:r>
            <a:endParaRPr lang="en-US" sz="2400" dirty="0"/>
          </a:p>
        </p:txBody>
      </p:sp>
      <p:sp>
        <p:nvSpPr>
          <p:cNvPr id="17" name="TextBox 16"/>
          <p:cNvSpPr txBox="1"/>
          <p:nvPr/>
        </p:nvSpPr>
        <p:spPr>
          <a:xfrm>
            <a:off x="5364088" y="1963480"/>
            <a:ext cx="1862498" cy="461665"/>
          </a:xfrm>
          <a:prstGeom prst="rect">
            <a:avLst/>
          </a:prstGeom>
          <a:noFill/>
        </p:spPr>
        <p:txBody>
          <a:bodyPr wrap="none" rtlCol="0">
            <a:spAutoFit/>
          </a:bodyPr>
          <a:lstStyle/>
          <a:p>
            <a:r>
              <a:rPr lang="en-US" sz="2400" dirty="0">
                <a:latin typeface="Claire Hand" panose="02000506040000020004" pitchFamily="50" charset="0"/>
              </a:rPr>
              <a:t>architecture</a:t>
            </a:r>
            <a:endParaRPr lang="en-US" sz="2400" dirty="0"/>
          </a:p>
        </p:txBody>
      </p:sp>
      <p:sp>
        <p:nvSpPr>
          <p:cNvPr id="10" name="TextBox 13"/>
          <p:cNvSpPr txBox="1"/>
          <p:nvPr/>
        </p:nvSpPr>
        <p:spPr>
          <a:xfrm>
            <a:off x="3132870" y="3385791"/>
            <a:ext cx="352372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Claire Hand" panose="02000506040000020004" pitchFamily="50" charset="0"/>
              </a:rPr>
              <a:t>Modernized version of SOA</a:t>
            </a:r>
          </a:p>
        </p:txBody>
      </p:sp>
      <p:sp>
        <p:nvSpPr>
          <p:cNvPr id="12" name="TextBox 13"/>
          <p:cNvSpPr txBox="1"/>
          <p:nvPr/>
        </p:nvSpPr>
        <p:spPr>
          <a:xfrm>
            <a:off x="3132870" y="4509120"/>
            <a:ext cx="3680366" cy="1631216"/>
          </a:xfrm>
          <a:prstGeom prst="rect">
            <a:avLst/>
          </a:prstGeom>
          <a:noFill/>
        </p:spPr>
        <p:txBody>
          <a:bodyPr wrap="none" rtlCol="0">
            <a:spAutoFit/>
          </a:bodyPr>
          <a:lstStyle/>
          <a:p>
            <a:r>
              <a:rPr lang="en-US" sz="2000" dirty="0">
                <a:latin typeface="Claire Hand" panose="02000506040000020004" pitchFamily="50" charset="0"/>
              </a:rPr>
              <a:t>New world:</a:t>
            </a:r>
          </a:p>
          <a:p>
            <a:pPr marL="342900" indent="-342900">
              <a:buFont typeface="Arial" panose="020B0604020202020204" pitchFamily="34" charset="0"/>
              <a:buChar char="•"/>
            </a:pPr>
            <a:r>
              <a:rPr lang="en-US" sz="2000" dirty="0">
                <a:latin typeface="Claire Hand" panose="02000506040000020004" pitchFamily="50" charset="0"/>
              </a:rPr>
              <a:t>Speed of delivery</a:t>
            </a:r>
          </a:p>
          <a:p>
            <a:pPr marL="342900" indent="-342900">
              <a:buFont typeface="Arial" panose="020B0604020202020204" pitchFamily="34" charset="0"/>
              <a:buChar char="•"/>
            </a:pPr>
            <a:r>
              <a:rPr lang="en-US" sz="2000" dirty="0">
                <a:latin typeface="Claire Hand" panose="02000506040000020004" pitchFamily="50" charset="0"/>
              </a:rPr>
              <a:t>Scalability</a:t>
            </a:r>
          </a:p>
          <a:p>
            <a:pPr marL="342900" indent="-342900">
              <a:buFont typeface="Arial" panose="020B0604020202020204" pitchFamily="34" charset="0"/>
              <a:buChar char="•"/>
            </a:pPr>
            <a:r>
              <a:rPr lang="en-US" sz="2000" dirty="0">
                <a:latin typeface="Claire Hand" panose="02000506040000020004" pitchFamily="50" charset="0"/>
              </a:rPr>
              <a:t>Innovation / experimentation</a:t>
            </a:r>
          </a:p>
          <a:p>
            <a:pPr marL="342900" indent="-342900">
              <a:buFont typeface="Arial" panose="020B0604020202020204" pitchFamily="34" charset="0"/>
              <a:buChar char="•"/>
            </a:pPr>
            <a:r>
              <a:rPr lang="en-US" sz="2000" dirty="0">
                <a:latin typeface="Claire Hand" panose="02000506040000020004" pitchFamily="50" charset="0"/>
              </a:rPr>
              <a:t>Cloud / </a:t>
            </a:r>
            <a:r>
              <a:rPr lang="en-US" sz="2000" dirty="0" err="1">
                <a:latin typeface="Claire Hand" panose="02000506040000020004" pitchFamily="50" charset="0"/>
              </a:rPr>
              <a:t>devops</a:t>
            </a:r>
            <a:endParaRPr lang="en-US" sz="2000" dirty="0">
              <a:latin typeface="Claire Hand" panose="02000506040000020004" pitchFamily="50" charset="0"/>
            </a:endParaRPr>
          </a:p>
        </p:txBody>
      </p:sp>
    </p:spTree>
    <p:extLst>
      <p:ext uri="{BB962C8B-B14F-4D97-AF65-F5344CB8AC3E}">
        <p14:creationId xmlns:p14="http://schemas.microsoft.com/office/powerpoint/2010/main" val="5584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amuel\Google Drive\Dubna\Sans titre - 28 (3) 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675" y="1124744"/>
            <a:ext cx="498374" cy="5331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3483" y="528003"/>
            <a:ext cx="660758" cy="646331"/>
          </a:xfrm>
          <a:prstGeom prst="rect">
            <a:avLst/>
          </a:prstGeom>
          <a:noFill/>
        </p:spPr>
        <p:txBody>
          <a:bodyPr wrap="none" rtlCol="0">
            <a:spAutoFit/>
          </a:bodyPr>
          <a:lstStyle/>
          <a:p>
            <a:r>
              <a:rPr lang="fr-FR" sz="3600" dirty="0">
                <a:latin typeface="Claire Hand" panose="02000506040000020004" pitchFamily="50" charset="0"/>
              </a:rPr>
              <a:t>VS</a:t>
            </a:r>
            <a:endParaRPr lang="en-US" sz="3200" dirty="0"/>
          </a:p>
        </p:txBody>
      </p:sp>
      <p:sp>
        <p:nvSpPr>
          <p:cNvPr id="9" name="TextBox 7"/>
          <p:cNvSpPr txBox="1"/>
          <p:nvPr/>
        </p:nvSpPr>
        <p:spPr>
          <a:xfrm>
            <a:off x="1475656" y="3178042"/>
            <a:ext cx="1863011" cy="584775"/>
          </a:xfrm>
          <a:prstGeom prst="rect">
            <a:avLst/>
          </a:prstGeom>
          <a:noFill/>
        </p:spPr>
        <p:txBody>
          <a:bodyPr wrap="none" rtlCol="0">
            <a:spAutoFit/>
          </a:bodyPr>
          <a:lstStyle/>
          <a:p>
            <a:r>
              <a:rPr lang="fr-FR" sz="3200" dirty="0" err="1">
                <a:latin typeface="Claire Hand" panose="02000506040000020004" pitchFamily="50" charset="0"/>
              </a:rPr>
              <a:t>monolith</a:t>
            </a:r>
            <a:endParaRPr lang="en-US" sz="3200" dirty="0"/>
          </a:p>
        </p:txBody>
      </p:sp>
      <p:sp>
        <p:nvSpPr>
          <p:cNvPr id="10" name="TextBox 7"/>
          <p:cNvSpPr txBox="1"/>
          <p:nvPr/>
        </p:nvSpPr>
        <p:spPr>
          <a:xfrm>
            <a:off x="5724128" y="3159804"/>
            <a:ext cx="2683107" cy="584775"/>
          </a:xfrm>
          <a:prstGeom prst="rect">
            <a:avLst/>
          </a:prstGeom>
          <a:noFill/>
        </p:spPr>
        <p:txBody>
          <a:bodyPr wrap="none" rtlCol="0">
            <a:spAutoFit/>
          </a:bodyPr>
          <a:lstStyle/>
          <a:p>
            <a:r>
              <a:rPr lang="fr-FR" sz="3200" dirty="0" err="1">
                <a:latin typeface="Claire Hand" panose="02000506040000020004" pitchFamily="50" charset="0"/>
              </a:rPr>
              <a:t>microservices</a:t>
            </a:r>
            <a:endParaRPr lang="en-US" sz="3200" dirty="0"/>
          </a:p>
        </p:txBody>
      </p:sp>
    </p:spTree>
    <p:extLst>
      <p:ext uri="{BB962C8B-B14F-4D97-AF65-F5344CB8AC3E}">
        <p14:creationId xmlns:p14="http://schemas.microsoft.com/office/powerpoint/2010/main" val="2272791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124744"/>
            <a:ext cx="5212450" cy="4896544"/>
          </a:xfrm>
          <a:prstGeom prst="rect">
            <a:avLst/>
          </a:prstGeom>
        </p:spPr>
      </p:pic>
      <p:cxnSp>
        <p:nvCxnSpPr>
          <p:cNvPr id="8" name="Connecteur droit 7"/>
          <p:cNvCxnSpPr/>
          <p:nvPr/>
        </p:nvCxnSpPr>
        <p:spPr>
          <a:xfrm flipH="1" flipV="1">
            <a:off x="3852703" y="620688"/>
            <a:ext cx="783" cy="511257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33" idx="3"/>
          </p:cNvCxnSpPr>
          <p:nvPr/>
        </p:nvCxnSpPr>
        <p:spPr>
          <a:xfrm flipH="1" flipV="1">
            <a:off x="4662497" y="622638"/>
            <a:ext cx="3795" cy="5141562"/>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5511235" y="620688"/>
            <a:ext cx="2" cy="5112570"/>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72014" y="1509699"/>
            <a:ext cx="2110321" cy="369332"/>
          </a:xfrm>
          <a:prstGeom prst="rect">
            <a:avLst/>
          </a:prstGeom>
          <a:noFill/>
        </p:spPr>
        <p:txBody>
          <a:bodyPr wrap="none" rtlCol="0">
            <a:spAutoFit/>
          </a:bodyPr>
          <a:lstStyle/>
          <a:p>
            <a:r>
              <a:rPr lang="en-US" dirty="0">
                <a:latin typeface="Claire Hand" panose="02000506040000020004" pitchFamily="50" charset="0"/>
              </a:rPr>
              <a:t>PRESENTATION LAYER</a:t>
            </a:r>
            <a:endParaRPr lang="en-US" sz="2400" dirty="0">
              <a:latin typeface="Claire Hand" panose="02000506040000020004" pitchFamily="50" charset="0"/>
            </a:endParaRPr>
          </a:p>
        </p:txBody>
      </p:sp>
      <p:sp>
        <p:nvSpPr>
          <p:cNvPr id="18" name="TextBox 17"/>
          <p:cNvSpPr txBox="1"/>
          <p:nvPr/>
        </p:nvSpPr>
        <p:spPr>
          <a:xfrm>
            <a:off x="6444208" y="3064314"/>
            <a:ext cx="2314544" cy="369332"/>
          </a:xfrm>
          <a:prstGeom prst="rect">
            <a:avLst/>
          </a:prstGeom>
          <a:noFill/>
        </p:spPr>
        <p:txBody>
          <a:bodyPr wrap="none" rtlCol="0">
            <a:spAutoFit/>
          </a:bodyPr>
          <a:lstStyle/>
          <a:p>
            <a:r>
              <a:rPr lang="en-US" dirty="0">
                <a:latin typeface="Claire Hand" panose="02000506040000020004" pitchFamily="50" charset="0"/>
              </a:rPr>
              <a:t>BUSINESS LOGIC LAYER</a:t>
            </a:r>
            <a:endParaRPr lang="en-US" sz="2400" dirty="0">
              <a:latin typeface="Claire Hand" panose="02000506040000020004" pitchFamily="50" charset="0"/>
            </a:endParaRPr>
          </a:p>
        </p:txBody>
      </p:sp>
      <p:sp>
        <p:nvSpPr>
          <p:cNvPr id="19" name="TextBox 18"/>
          <p:cNvSpPr txBox="1"/>
          <p:nvPr/>
        </p:nvSpPr>
        <p:spPr>
          <a:xfrm>
            <a:off x="6574811" y="5022909"/>
            <a:ext cx="1614994" cy="369332"/>
          </a:xfrm>
          <a:prstGeom prst="rect">
            <a:avLst/>
          </a:prstGeom>
          <a:noFill/>
        </p:spPr>
        <p:txBody>
          <a:bodyPr wrap="none" rtlCol="0">
            <a:spAutoFit/>
          </a:bodyPr>
          <a:lstStyle/>
          <a:p>
            <a:r>
              <a:rPr lang="en-US" dirty="0">
                <a:latin typeface="Claire Hand" panose="02000506040000020004" pitchFamily="50" charset="0"/>
              </a:rPr>
              <a:t>DATABASE LAYER</a:t>
            </a:r>
            <a:endParaRPr lang="en-US" sz="2400" dirty="0">
              <a:latin typeface="Claire Hand" panose="02000506040000020004" pitchFamily="50" charset="0"/>
            </a:endParaRPr>
          </a:p>
        </p:txBody>
      </p:sp>
      <p:sp>
        <p:nvSpPr>
          <p:cNvPr id="7" name="TextBox 7"/>
          <p:cNvSpPr txBox="1"/>
          <p:nvPr/>
        </p:nvSpPr>
        <p:spPr>
          <a:xfrm>
            <a:off x="179512" y="116632"/>
            <a:ext cx="1657826" cy="461665"/>
          </a:xfrm>
          <a:prstGeom prst="rect">
            <a:avLst/>
          </a:prstGeom>
          <a:noFill/>
        </p:spPr>
        <p:txBody>
          <a:bodyPr wrap="none" rtlCol="0">
            <a:spAutoFit/>
          </a:bodyPr>
          <a:lstStyle/>
          <a:p>
            <a:r>
              <a:rPr lang="fr-FR" sz="2400" dirty="0">
                <a:latin typeface="Claire Hand" panose="02000506040000020004" pitchFamily="50" charset="0"/>
              </a:rPr>
              <a:t>A </a:t>
            </a:r>
            <a:r>
              <a:rPr lang="fr-FR" sz="2400" dirty="0" err="1">
                <a:latin typeface="Claire Hand" panose="02000506040000020004" pitchFamily="50" charset="0"/>
              </a:rPr>
              <a:t>monolith</a:t>
            </a:r>
            <a:endParaRPr lang="en-US" sz="2400" dirty="0"/>
          </a:p>
        </p:txBody>
      </p:sp>
      <p:sp>
        <p:nvSpPr>
          <p:cNvPr id="32" name="TextBox 18"/>
          <p:cNvSpPr txBox="1"/>
          <p:nvPr/>
        </p:nvSpPr>
        <p:spPr>
          <a:xfrm>
            <a:off x="2970142" y="361028"/>
            <a:ext cx="825867" cy="523220"/>
          </a:xfrm>
          <a:prstGeom prst="rect">
            <a:avLst/>
          </a:prstGeom>
          <a:noFill/>
        </p:spPr>
        <p:txBody>
          <a:bodyPr wrap="none" rtlCol="0">
            <a:spAutoFit/>
          </a:bodyPr>
          <a:lstStyle/>
          <a:p>
            <a:r>
              <a:rPr lang="en-US" sz="1400" dirty="0">
                <a:solidFill>
                  <a:schemeClr val="accent3">
                    <a:lumMod val="75000"/>
                  </a:schemeClr>
                </a:solidFill>
                <a:latin typeface="Claire Hand" panose="02000506040000020004" pitchFamily="50" charset="0"/>
              </a:rPr>
              <a:t>Module </a:t>
            </a:r>
          </a:p>
          <a:p>
            <a:pPr algn="ctr"/>
            <a:r>
              <a:rPr lang="en-US" sz="1400" dirty="0">
                <a:solidFill>
                  <a:schemeClr val="accent3">
                    <a:lumMod val="75000"/>
                  </a:schemeClr>
                </a:solidFill>
                <a:latin typeface="Claire Hand" panose="02000506040000020004" pitchFamily="50" charset="0"/>
              </a:rPr>
              <a:t>A</a:t>
            </a:r>
          </a:p>
        </p:txBody>
      </p:sp>
      <p:sp>
        <p:nvSpPr>
          <p:cNvPr id="33" name="TextBox 18"/>
          <p:cNvSpPr txBox="1"/>
          <p:nvPr/>
        </p:nvSpPr>
        <p:spPr>
          <a:xfrm>
            <a:off x="3836630" y="361028"/>
            <a:ext cx="825867" cy="523220"/>
          </a:xfrm>
          <a:prstGeom prst="rect">
            <a:avLst/>
          </a:prstGeom>
          <a:noFill/>
        </p:spPr>
        <p:txBody>
          <a:bodyPr wrap="none" rtlCol="0">
            <a:spAutoFit/>
          </a:bodyPr>
          <a:lstStyle/>
          <a:p>
            <a:r>
              <a:rPr lang="en-US" sz="1400" dirty="0">
                <a:solidFill>
                  <a:schemeClr val="accent3">
                    <a:lumMod val="75000"/>
                  </a:schemeClr>
                </a:solidFill>
                <a:latin typeface="Claire Hand" panose="02000506040000020004" pitchFamily="50" charset="0"/>
              </a:rPr>
              <a:t>Module </a:t>
            </a:r>
          </a:p>
          <a:p>
            <a:pPr algn="ctr"/>
            <a:r>
              <a:rPr lang="en-US" sz="1400" dirty="0">
                <a:solidFill>
                  <a:schemeClr val="accent3">
                    <a:lumMod val="75000"/>
                  </a:schemeClr>
                </a:solidFill>
                <a:latin typeface="Claire Hand" panose="02000506040000020004" pitchFamily="50" charset="0"/>
              </a:rPr>
              <a:t>B</a:t>
            </a:r>
          </a:p>
        </p:txBody>
      </p:sp>
      <p:sp>
        <p:nvSpPr>
          <p:cNvPr id="34" name="TextBox 18"/>
          <p:cNvSpPr txBox="1"/>
          <p:nvPr/>
        </p:nvSpPr>
        <p:spPr>
          <a:xfrm>
            <a:off x="4724669" y="361028"/>
            <a:ext cx="825867" cy="523220"/>
          </a:xfrm>
          <a:prstGeom prst="rect">
            <a:avLst/>
          </a:prstGeom>
          <a:noFill/>
        </p:spPr>
        <p:txBody>
          <a:bodyPr wrap="none" rtlCol="0">
            <a:spAutoFit/>
          </a:bodyPr>
          <a:lstStyle/>
          <a:p>
            <a:r>
              <a:rPr lang="en-US" sz="1400" dirty="0">
                <a:solidFill>
                  <a:schemeClr val="accent3">
                    <a:lumMod val="75000"/>
                  </a:schemeClr>
                </a:solidFill>
                <a:latin typeface="Claire Hand" panose="02000506040000020004" pitchFamily="50" charset="0"/>
              </a:rPr>
              <a:t>Module </a:t>
            </a:r>
          </a:p>
          <a:p>
            <a:pPr algn="ctr"/>
            <a:r>
              <a:rPr lang="en-US" sz="1400" dirty="0">
                <a:solidFill>
                  <a:schemeClr val="accent3">
                    <a:lumMod val="75000"/>
                  </a:schemeClr>
                </a:solidFill>
                <a:latin typeface="Claire Hand" panose="02000506040000020004" pitchFamily="50" charset="0"/>
              </a:rPr>
              <a:t>c</a:t>
            </a:r>
          </a:p>
        </p:txBody>
      </p:sp>
      <p:sp>
        <p:nvSpPr>
          <p:cNvPr id="35" name="TextBox 18"/>
          <p:cNvSpPr txBox="1"/>
          <p:nvPr/>
        </p:nvSpPr>
        <p:spPr>
          <a:xfrm>
            <a:off x="5673143" y="361028"/>
            <a:ext cx="825867" cy="523220"/>
          </a:xfrm>
          <a:prstGeom prst="rect">
            <a:avLst/>
          </a:prstGeom>
          <a:noFill/>
        </p:spPr>
        <p:txBody>
          <a:bodyPr wrap="none" rtlCol="0">
            <a:spAutoFit/>
          </a:bodyPr>
          <a:lstStyle/>
          <a:p>
            <a:r>
              <a:rPr lang="en-US" sz="1400" dirty="0">
                <a:solidFill>
                  <a:schemeClr val="accent3">
                    <a:lumMod val="75000"/>
                  </a:schemeClr>
                </a:solidFill>
                <a:latin typeface="Claire Hand" panose="02000506040000020004" pitchFamily="50" charset="0"/>
              </a:rPr>
              <a:t>Module </a:t>
            </a:r>
          </a:p>
          <a:p>
            <a:pPr algn="ctr"/>
            <a:r>
              <a:rPr lang="en-US" sz="1400" dirty="0">
                <a:solidFill>
                  <a:schemeClr val="accent3">
                    <a:lumMod val="75000"/>
                  </a:schemeClr>
                </a:solidFill>
                <a:latin typeface="Claire Hand" panose="02000506040000020004" pitchFamily="50" charset="0"/>
              </a:rPr>
              <a:t>D</a:t>
            </a:r>
          </a:p>
        </p:txBody>
      </p:sp>
    </p:spTree>
    <p:extLst>
      <p:ext uri="{BB962C8B-B14F-4D97-AF65-F5344CB8AC3E}">
        <p14:creationId xmlns:p14="http://schemas.microsoft.com/office/powerpoint/2010/main" val="3523482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amuel\Google Drive\Dubna\Sans titre - 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060848"/>
            <a:ext cx="3528392" cy="242563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amuel\Google Drive\Dubna\Sans titre - 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1772816"/>
            <a:ext cx="4320480" cy="30516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Samuel\Google Drive\Dubna\Sans titre - 28 (3) li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675" y="1124744"/>
            <a:ext cx="498374" cy="5331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4143483" y="528003"/>
            <a:ext cx="660758" cy="646331"/>
          </a:xfrm>
          <a:prstGeom prst="rect">
            <a:avLst/>
          </a:prstGeom>
          <a:noFill/>
        </p:spPr>
        <p:txBody>
          <a:bodyPr wrap="none" rtlCol="0">
            <a:spAutoFit/>
          </a:bodyPr>
          <a:lstStyle/>
          <a:p>
            <a:r>
              <a:rPr lang="fr-FR" sz="3600" dirty="0">
                <a:latin typeface="Claire Hand" panose="02000506040000020004" pitchFamily="50" charset="0"/>
              </a:rPr>
              <a:t>VS</a:t>
            </a:r>
            <a:endParaRPr lang="en-US" sz="3200" dirty="0"/>
          </a:p>
        </p:txBody>
      </p:sp>
      <p:sp>
        <p:nvSpPr>
          <p:cNvPr id="6" name="TextBox 7"/>
          <p:cNvSpPr txBox="1"/>
          <p:nvPr/>
        </p:nvSpPr>
        <p:spPr>
          <a:xfrm>
            <a:off x="1547664" y="5690865"/>
            <a:ext cx="1438214" cy="461665"/>
          </a:xfrm>
          <a:prstGeom prst="rect">
            <a:avLst/>
          </a:prstGeom>
          <a:noFill/>
        </p:spPr>
        <p:txBody>
          <a:bodyPr wrap="none" rtlCol="0">
            <a:spAutoFit/>
          </a:bodyPr>
          <a:lstStyle/>
          <a:p>
            <a:r>
              <a:rPr lang="fr-FR" sz="2400" dirty="0" err="1">
                <a:latin typeface="Claire Hand" panose="02000506040000020004" pitchFamily="50" charset="0"/>
              </a:rPr>
              <a:t>monolith</a:t>
            </a:r>
            <a:endParaRPr lang="en-US" sz="2400" dirty="0"/>
          </a:p>
        </p:txBody>
      </p:sp>
      <p:sp>
        <p:nvSpPr>
          <p:cNvPr id="7" name="TextBox 7"/>
          <p:cNvSpPr txBox="1"/>
          <p:nvPr/>
        </p:nvSpPr>
        <p:spPr>
          <a:xfrm>
            <a:off x="5796136" y="5690865"/>
            <a:ext cx="2051267" cy="461665"/>
          </a:xfrm>
          <a:prstGeom prst="rect">
            <a:avLst/>
          </a:prstGeom>
          <a:noFill/>
        </p:spPr>
        <p:txBody>
          <a:bodyPr wrap="none" rtlCol="0">
            <a:spAutoFit/>
          </a:bodyPr>
          <a:lstStyle/>
          <a:p>
            <a:r>
              <a:rPr lang="fr-FR" sz="2400" dirty="0" err="1">
                <a:latin typeface="Claire Hand" panose="02000506040000020004" pitchFamily="50" charset="0"/>
              </a:rPr>
              <a:t>microservices</a:t>
            </a:r>
            <a:endParaRPr lang="en-US" sz="2400" dirty="0"/>
          </a:p>
        </p:txBody>
      </p:sp>
    </p:spTree>
    <p:extLst>
      <p:ext uri="{BB962C8B-B14F-4D97-AF65-F5344CB8AC3E}">
        <p14:creationId xmlns:p14="http://schemas.microsoft.com/office/powerpoint/2010/main" val="307256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pic>
        <p:nvPicPr>
          <p:cNvPr id="3" name="Picture 2">
            <a:extLst>
              <a:ext uri="{FF2B5EF4-FFF2-40B4-BE49-F238E27FC236}">
                <a16:creationId xmlns:a16="http://schemas.microsoft.com/office/drawing/2014/main" id="{A2B584A3-A643-476F-AB68-8A2BA84E1DE9}"/>
              </a:ext>
            </a:extLst>
          </p:cNvPr>
          <p:cNvPicPr>
            <a:picLocks noChangeAspect="1"/>
          </p:cNvPicPr>
          <p:nvPr/>
        </p:nvPicPr>
        <p:blipFill>
          <a:blip r:embed="rId3"/>
          <a:stretch>
            <a:fillRect/>
          </a:stretch>
        </p:blipFill>
        <p:spPr>
          <a:xfrm>
            <a:off x="339393" y="1254398"/>
            <a:ext cx="8465214" cy="4759359"/>
          </a:xfrm>
          <a:prstGeom prst="rect">
            <a:avLst/>
          </a:prstGeom>
        </p:spPr>
      </p:pic>
    </p:spTree>
    <p:extLst>
      <p:ext uri="{BB962C8B-B14F-4D97-AF65-F5344CB8AC3E}">
        <p14:creationId xmlns:p14="http://schemas.microsoft.com/office/powerpoint/2010/main" val="721523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04" y="1626986"/>
            <a:ext cx="3876352" cy="3641420"/>
          </a:xfrm>
          <a:prstGeom prst="rect">
            <a:avLst/>
          </a:prstGeom>
        </p:spPr>
      </p:pic>
      <p:sp>
        <p:nvSpPr>
          <p:cNvPr id="17" name="TextBox 16"/>
          <p:cNvSpPr txBox="1"/>
          <p:nvPr/>
        </p:nvSpPr>
        <p:spPr>
          <a:xfrm>
            <a:off x="1435607" y="1838879"/>
            <a:ext cx="1897443" cy="338554"/>
          </a:xfrm>
          <a:prstGeom prst="rect">
            <a:avLst/>
          </a:prstGeom>
          <a:noFill/>
        </p:spPr>
        <p:txBody>
          <a:bodyPr wrap="none" rtlCol="0">
            <a:spAutoFit/>
          </a:bodyPr>
          <a:lstStyle/>
          <a:p>
            <a:r>
              <a:rPr lang="en-US" sz="1600" dirty="0">
                <a:latin typeface="Claire Hand" panose="02000506040000020004" pitchFamily="50" charset="0"/>
              </a:rPr>
              <a:t>PRESENTATION LAYER</a:t>
            </a:r>
            <a:endParaRPr lang="en-US" sz="2000" dirty="0">
              <a:latin typeface="Claire Hand" panose="02000506040000020004" pitchFamily="50" charset="0"/>
            </a:endParaRPr>
          </a:p>
        </p:txBody>
      </p:sp>
      <p:sp>
        <p:nvSpPr>
          <p:cNvPr id="18" name="TextBox 17"/>
          <p:cNvSpPr txBox="1"/>
          <p:nvPr/>
        </p:nvSpPr>
        <p:spPr>
          <a:xfrm>
            <a:off x="1397559" y="2912547"/>
            <a:ext cx="2081467" cy="338554"/>
          </a:xfrm>
          <a:prstGeom prst="rect">
            <a:avLst/>
          </a:prstGeom>
          <a:noFill/>
        </p:spPr>
        <p:txBody>
          <a:bodyPr wrap="none" rtlCol="0">
            <a:spAutoFit/>
          </a:bodyPr>
          <a:lstStyle/>
          <a:p>
            <a:r>
              <a:rPr lang="en-US" sz="1600" dirty="0">
                <a:latin typeface="Claire Hand" panose="02000506040000020004" pitchFamily="50" charset="0"/>
              </a:rPr>
              <a:t>BUSINESS LOGIC LAYER</a:t>
            </a:r>
            <a:endParaRPr lang="en-US" sz="2000" dirty="0">
              <a:latin typeface="Claire Hand" panose="02000506040000020004" pitchFamily="50" charset="0"/>
            </a:endParaRPr>
          </a:p>
        </p:txBody>
      </p:sp>
      <p:sp>
        <p:nvSpPr>
          <p:cNvPr id="19" name="TextBox 18"/>
          <p:cNvSpPr txBox="1"/>
          <p:nvPr/>
        </p:nvSpPr>
        <p:spPr>
          <a:xfrm>
            <a:off x="1790270" y="4642029"/>
            <a:ext cx="1458220" cy="338554"/>
          </a:xfrm>
          <a:prstGeom prst="rect">
            <a:avLst/>
          </a:prstGeom>
          <a:noFill/>
        </p:spPr>
        <p:txBody>
          <a:bodyPr wrap="none" rtlCol="0">
            <a:spAutoFit/>
          </a:bodyPr>
          <a:lstStyle/>
          <a:p>
            <a:r>
              <a:rPr lang="en-US" sz="1600" dirty="0">
                <a:latin typeface="Claire Hand" panose="02000506040000020004" pitchFamily="50" charset="0"/>
              </a:rPr>
              <a:t>DATABASE LAYER</a:t>
            </a:r>
            <a:endParaRPr lang="en-US" sz="2000" dirty="0">
              <a:latin typeface="Claire Hand" panose="02000506040000020004" pitchFamily="50" charset="0"/>
            </a:endParaRPr>
          </a:p>
        </p:txBody>
      </p:sp>
      <p:sp>
        <p:nvSpPr>
          <p:cNvPr id="7" name="TextBox 7"/>
          <p:cNvSpPr txBox="1"/>
          <p:nvPr/>
        </p:nvSpPr>
        <p:spPr>
          <a:xfrm>
            <a:off x="251520" y="128021"/>
            <a:ext cx="2051267" cy="461665"/>
          </a:xfrm>
          <a:prstGeom prst="rect">
            <a:avLst/>
          </a:prstGeom>
          <a:noFill/>
        </p:spPr>
        <p:txBody>
          <a:bodyPr wrap="none" rtlCol="0">
            <a:spAutoFit/>
          </a:bodyPr>
          <a:lstStyle/>
          <a:p>
            <a:r>
              <a:rPr lang="fr-FR" sz="2400" dirty="0" err="1">
                <a:latin typeface="Claire Hand" panose="02000506040000020004" pitchFamily="50" charset="0"/>
              </a:rPr>
              <a:t>microservices</a:t>
            </a:r>
            <a:endParaRPr lang="en-US" sz="2400" dirty="0"/>
          </a:p>
        </p:txBody>
      </p:sp>
      <p:sp>
        <p:nvSpPr>
          <p:cNvPr id="11" name="TextBox 16"/>
          <p:cNvSpPr txBox="1"/>
          <p:nvPr/>
        </p:nvSpPr>
        <p:spPr>
          <a:xfrm>
            <a:off x="3715420" y="1560593"/>
            <a:ext cx="447558" cy="369332"/>
          </a:xfrm>
          <a:prstGeom prst="rect">
            <a:avLst/>
          </a:prstGeom>
          <a:noFill/>
        </p:spPr>
        <p:txBody>
          <a:bodyPr wrap="none" rtlCol="0">
            <a:spAutoFit/>
          </a:bodyPr>
          <a:lstStyle/>
          <a:p>
            <a:r>
              <a:rPr lang="en-US" dirty="0">
                <a:solidFill>
                  <a:srgbClr val="E32607"/>
                </a:solidFill>
                <a:latin typeface="Claire Hand" panose="02000506040000020004" pitchFamily="50" charset="0"/>
              </a:rPr>
              <a:t>API</a:t>
            </a:r>
            <a:endParaRPr lang="en-US" sz="2400" dirty="0">
              <a:solidFill>
                <a:srgbClr val="E32607"/>
              </a:solidFill>
              <a:latin typeface="Claire Hand" panose="02000506040000020004" pitchFamily="50" charset="0"/>
            </a:endParaRPr>
          </a:p>
        </p:txBody>
      </p:sp>
      <p:sp>
        <p:nvSpPr>
          <p:cNvPr id="3" name="Ellipse 2"/>
          <p:cNvSpPr/>
          <p:nvPr/>
        </p:nvSpPr>
        <p:spPr>
          <a:xfrm>
            <a:off x="3537976" y="1863531"/>
            <a:ext cx="313902" cy="313902"/>
          </a:xfrm>
          <a:prstGeom prst="ellipse">
            <a:avLst/>
          </a:prstGeom>
          <a:solidFill>
            <a:schemeClr val="bg1"/>
          </a:solidFill>
          <a:ln>
            <a:solidFill>
              <a:srgbClr val="E326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298822" y="2149722"/>
            <a:ext cx="3479173" cy="2201744"/>
          </a:xfrm>
          <a:prstGeom prst="rect">
            <a:avLst/>
          </a:prstGeom>
        </p:spPr>
      </p:pic>
      <p:sp>
        <p:nvSpPr>
          <p:cNvPr id="15" name="Ellipse 14"/>
          <p:cNvSpPr/>
          <p:nvPr/>
        </p:nvSpPr>
        <p:spPr>
          <a:xfrm>
            <a:off x="6092700" y="1926993"/>
            <a:ext cx="313902" cy="313902"/>
          </a:xfrm>
          <a:prstGeom prst="ellipse">
            <a:avLst/>
          </a:prstGeom>
          <a:solidFill>
            <a:schemeClr val="bg1"/>
          </a:solidFill>
          <a:ln>
            <a:solidFill>
              <a:srgbClr val="E326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6"/>
          <p:cNvSpPr txBox="1"/>
          <p:nvPr/>
        </p:nvSpPr>
        <p:spPr>
          <a:xfrm>
            <a:off x="5713757" y="1671122"/>
            <a:ext cx="447558" cy="369332"/>
          </a:xfrm>
          <a:prstGeom prst="rect">
            <a:avLst/>
          </a:prstGeom>
          <a:noFill/>
        </p:spPr>
        <p:txBody>
          <a:bodyPr wrap="none" rtlCol="0">
            <a:spAutoFit/>
          </a:bodyPr>
          <a:lstStyle/>
          <a:p>
            <a:r>
              <a:rPr lang="en-US" dirty="0">
                <a:solidFill>
                  <a:srgbClr val="E32607"/>
                </a:solidFill>
                <a:latin typeface="Claire Hand" panose="02000506040000020004" pitchFamily="50" charset="0"/>
              </a:rPr>
              <a:t>API</a:t>
            </a:r>
            <a:endParaRPr lang="en-US" sz="2400" dirty="0">
              <a:solidFill>
                <a:srgbClr val="E32607"/>
              </a:solidFill>
              <a:latin typeface="Claire Hand" panose="02000506040000020004" pitchFamily="50" charset="0"/>
            </a:endParaRPr>
          </a:p>
        </p:txBody>
      </p:sp>
      <p:cxnSp>
        <p:nvCxnSpPr>
          <p:cNvPr id="5" name="Connecteur droit 4"/>
          <p:cNvCxnSpPr/>
          <p:nvPr/>
        </p:nvCxnSpPr>
        <p:spPr>
          <a:xfrm>
            <a:off x="6321659" y="3250594"/>
            <a:ext cx="1715257" cy="0"/>
          </a:xfrm>
          <a:prstGeom prst="line">
            <a:avLst/>
          </a:prstGeom>
          <a:ln w="285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17"/>
          <p:cNvSpPr txBox="1"/>
          <p:nvPr/>
        </p:nvSpPr>
        <p:spPr>
          <a:xfrm>
            <a:off x="6411130" y="2277333"/>
            <a:ext cx="1620957" cy="584775"/>
          </a:xfrm>
          <a:prstGeom prst="rect">
            <a:avLst/>
          </a:prstGeom>
          <a:noFill/>
        </p:spPr>
        <p:txBody>
          <a:bodyPr wrap="none" rtlCol="0">
            <a:spAutoFit/>
          </a:bodyPr>
          <a:lstStyle/>
          <a:p>
            <a:r>
              <a:rPr lang="en-US" sz="1600" dirty="0">
                <a:latin typeface="Claire Hand" panose="02000506040000020004" pitchFamily="50" charset="0"/>
              </a:rPr>
              <a:t>BUSINESS LOGIC </a:t>
            </a:r>
          </a:p>
          <a:p>
            <a:pPr algn="ctr"/>
            <a:r>
              <a:rPr lang="en-US" sz="1600" dirty="0">
                <a:latin typeface="Claire Hand" panose="02000506040000020004" pitchFamily="50" charset="0"/>
              </a:rPr>
              <a:t>LAYER</a:t>
            </a:r>
            <a:endParaRPr lang="en-US" sz="2000" dirty="0">
              <a:latin typeface="Claire Hand" panose="02000506040000020004" pitchFamily="50" charset="0"/>
            </a:endParaRPr>
          </a:p>
        </p:txBody>
      </p:sp>
      <p:sp>
        <p:nvSpPr>
          <p:cNvPr id="22" name="TextBox 18"/>
          <p:cNvSpPr txBox="1"/>
          <p:nvPr/>
        </p:nvSpPr>
        <p:spPr>
          <a:xfrm>
            <a:off x="6492498" y="4260294"/>
            <a:ext cx="1458220" cy="338554"/>
          </a:xfrm>
          <a:prstGeom prst="rect">
            <a:avLst/>
          </a:prstGeom>
          <a:noFill/>
        </p:spPr>
        <p:txBody>
          <a:bodyPr wrap="none" rtlCol="0">
            <a:spAutoFit/>
          </a:bodyPr>
          <a:lstStyle/>
          <a:p>
            <a:r>
              <a:rPr lang="en-US" sz="1600" dirty="0">
                <a:latin typeface="Claire Hand" panose="02000506040000020004" pitchFamily="50" charset="0"/>
              </a:rPr>
              <a:t>DATABASE LAYER</a:t>
            </a:r>
            <a:endParaRPr lang="en-US" sz="2000" dirty="0">
              <a:latin typeface="Claire Hand" panose="02000506040000020004" pitchFamily="50" charset="0"/>
            </a:endParaRPr>
          </a:p>
        </p:txBody>
      </p:sp>
      <p:pic>
        <p:nvPicPr>
          <p:cNvPr id="23"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633" t="52089" r="-1633" b="-52089"/>
          <a:stretch/>
        </p:blipFill>
        <p:spPr>
          <a:xfrm>
            <a:off x="6406602" y="3396198"/>
            <a:ext cx="1510596" cy="1728192"/>
          </a:xfrm>
          <a:prstGeom prst="rect">
            <a:avLst/>
          </a:prstGeom>
        </p:spPr>
      </p:pic>
      <p:cxnSp>
        <p:nvCxnSpPr>
          <p:cNvPr id="24" name="Connecteur droit 23"/>
          <p:cNvCxnSpPr/>
          <p:nvPr/>
        </p:nvCxnSpPr>
        <p:spPr>
          <a:xfrm>
            <a:off x="3851878" y="2035270"/>
            <a:ext cx="2240822" cy="48674"/>
          </a:xfrm>
          <a:prstGeom prst="line">
            <a:avLst/>
          </a:prstGeom>
          <a:ln w="19050">
            <a:solidFill>
              <a:srgbClr val="E32607"/>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7"/>
          <p:cNvSpPr txBox="1"/>
          <p:nvPr/>
        </p:nvSpPr>
        <p:spPr>
          <a:xfrm>
            <a:off x="3877401" y="1776167"/>
            <a:ext cx="883575" cy="307777"/>
          </a:xfrm>
          <a:prstGeom prst="rect">
            <a:avLst/>
          </a:prstGeom>
          <a:noFill/>
        </p:spPr>
        <p:txBody>
          <a:bodyPr wrap="none" rtlCol="0">
            <a:spAutoFit/>
          </a:bodyPr>
          <a:lstStyle/>
          <a:p>
            <a:r>
              <a:rPr lang="fr-FR" sz="1400" dirty="0">
                <a:latin typeface="Claire Hand" panose="02000506040000020004" pitchFamily="50" charset="0"/>
              </a:rPr>
              <a:t>consume</a:t>
            </a:r>
            <a:endParaRPr lang="en-US" sz="1400" dirty="0"/>
          </a:p>
        </p:txBody>
      </p:sp>
      <p:sp>
        <p:nvSpPr>
          <p:cNvPr id="26" name="TextBox 7"/>
          <p:cNvSpPr txBox="1"/>
          <p:nvPr/>
        </p:nvSpPr>
        <p:spPr>
          <a:xfrm>
            <a:off x="5240542" y="2092047"/>
            <a:ext cx="817853" cy="307777"/>
          </a:xfrm>
          <a:prstGeom prst="rect">
            <a:avLst/>
          </a:prstGeom>
          <a:noFill/>
        </p:spPr>
        <p:txBody>
          <a:bodyPr wrap="none" rtlCol="0">
            <a:spAutoFit/>
          </a:bodyPr>
          <a:lstStyle/>
          <a:p>
            <a:r>
              <a:rPr lang="fr-FR" sz="1400" dirty="0" err="1">
                <a:latin typeface="Claire Hand" panose="02000506040000020004" pitchFamily="50" charset="0"/>
              </a:rPr>
              <a:t>Produce</a:t>
            </a:r>
            <a:endParaRPr lang="en-US" sz="1400" dirty="0"/>
          </a:p>
        </p:txBody>
      </p:sp>
      <p:sp>
        <p:nvSpPr>
          <p:cNvPr id="20" name="TextBox 7"/>
          <p:cNvSpPr txBox="1"/>
          <p:nvPr/>
        </p:nvSpPr>
        <p:spPr>
          <a:xfrm>
            <a:off x="1790270" y="5345856"/>
            <a:ext cx="1655581" cy="369332"/>
          </a:xfrm>
          <a:prstGeom prst="rect">
            <a:avLst/>
          </a:prstGeom>
          <a:noFill/>
        </p:spPr>
        <p:txBody>
          <a:bodyPr wrap="none" rtlCol="0">
            <a:spAutoFit/>
          </a:bodyPr>
          <a:lstStyle/>
          <a:p>
            <a:r>
              <a:rPr lang="fr-FR" dirty="0" err="1">
                <a:latin typeface="Claire Hand" panose="02000506040000020004" pitchFamily="50" charset="0"/>
              </a:rPr>
              <a:t>Microservice</a:t>
            </a:r>
            <a:r>
              <a:rPr lang="fr-FR" dirty="0">
                <a:latin typeface="Claire Hand" panose="02000506040000020004" pitchFamily="50" charset="0"/>
              </a:rPr>
              <a:t> 1</a:t>
            </a:r>
            <a:endParaRPr lang="en-US" dirty="0"/>
          </a:p>
        </p:txBody>
      </p:sp>
      <p:sp>
        <p:nvSpPr>
          <p:cNvPr id="27" name="TextBox 7"/>
          <p:cNvSpPr txBox="1"/>
          <p:nvPr/>
        </p:nvSpPr>
        <p:spPr>
          <a:xfrm>
            <a:off x="6516285" y="5038079"/>
            <a:ext cx="1637949" cy="369332"/>
          </a:xfrm>
          <a:prstGeom prst="rect">
            <a:avLst/>
          </a:prstGeom>
          <a:noFill/>
        </p:spPr>
        <p:txBody>
          <a:bodyPr wrap="none" rtlCol="0">
            <a:spAutoFit/>
          </a:bodyPr>
          <a:lstStyle/>
          <a:p>
            <a:r>
              <a:rPr lang="fr-FR" dirty="0" err="1">
                <a:latin typeface="Claire Hand" panose="02000506040000020004" pitchFamily="50" charset="0"/>
              </a:rPr>
              <a:t>Microservice</a:t>
            </a:r>
            <a:r>
              <a:rPr lang="fr-FR" dirty="0">
                <a:latin typeface="Claire Hand" panose="02000506040000020004" pitchFamily="50" charset="0"/>
              </a:rPr>
              <a:t> 2</a:t>
            </a:r>
            <a:endParaRPr lang="en-US" dirty="0"/>
          </a:p>
        </p:txBody>
      </p:sp>
    </p:spTree>
    <p:extLst>
      <p:ext uri="{BB962C8B-B14F-4D97-AF65-F5344CB8AC3E}">
        <p14:creationId xmlns:p14="http://schemas.microsoft.com/office/powerpoint/2010/main" val="3604850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123728" y="1700808"/>
            <a:ext cx="4284763" cy="4154984"/>
          </a:xfrm>
          <a:prstGeom prst="rect">
            <a:avLst/>
          </a:prstGeom>
          <a:noFill/>
        </p:spPr>
        <p:txBody>
          <a:bodyPr wrap="none" rtlCol="0">
            <a:spAutoFit/>
          </a:bodyPr>
          <a:lstStyle/>
          <a:p>
            <a:pPr marL="342900" indent="-342900">
              <a:buBlip>
                <a:blip r:embed="rId2"/>
              </a:buBlip>
            </a:pPr>
            <a:r>
              <a:rPr lang="en-US" sz="2400" dirty="0">
                <a:latin typeface="Claire Hand" panose="02000506040000020004" pitchFamily="50" charset="0"/>
              </a:rPr>
              <a:t> Modularity</a:t>
            </a:r>
          </a:p>
          <a:p>
            <a:endParaRPr lang="fr-FR" sz="2400" dirty="0">
              <a:latin typeface="Claire Hand" panose="02000506040000020004" pitchFamily="50" charset="0"/>
            </a:endParaRPr>
          </a:p>
          <a:p>
            <a:pPr marL="342900" indent="-342900">
              <a:buBlip>
                <a:blip r:embed="rId2"/>
              </a:buBlip>
            </a:pPr>
            <a:r>
              <a:rPr lang="en-US" sz="2400" dirty="0">
                <a:latin typeface="Claire Hand" panose="02000506040000020004" pitchFamily="50" charset="0"/>
              </a:rPr>
              <a:t> Autonomous</a:t>
            </a:r>
          </a:p>
          <a:p>
            <a:endParaRPr lang="fr-FR" sz="2400" dirty="0">
              <a:latin typeface="Claire Hand" panose="02000506040000020004" pitchFamily="50" charset="0"/>
            </a:endParaRPr>
          </a:p>
          <a:p>
            <a:pPr marL="342900" indent="-342900">
              <a:buBlip>
                <a:blip r:embed="rId2"/>
              </a:buBlip>
            </a:pPr>
            <a:r>
              <a:rPr lang="en-US" sz="2400" dirty="0">
                <a:latin typeface="Claire Hand" panose="02000506040000020004" pitchFamily="50" charset="0"/>
              </a:rPr>
              <a:t> hide implementation details</a:t>
            </a:r>
          </a:p>
          <a:p>
            <a:pPr marL="342900" indent="-342900">
              <a:buBlip>
                <a:blip r:embed="rId2"/>
              </a:buBlip>
            </a:pPr>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automation</a:t>
            </a:r>
          </a:p>
          <a:p>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t>
            </a:r>
            <a:r>
              <a:rPr lang="en-US" sz="2400" dirty="0">
                <a:latin typeface="Claire Hand" panose="02000506040000020004" pitchFamily="50" charset="0"/>
              </a:rPr>
              <a:t>Stateless</a:t>
            </a:r>
          </a:p>
          <a:p>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t>
            </a:r>
            <a:r>
              <a:rPr lang="fr-FR" sz="2400" dirty="0" err="1">
                <a:latin typeface="Claire Hand" panose="02000506040000020004" pitchFamily="50" charset="0"/>
              </a:rPr>
              <a:t>highly</a:t>
            </a:r>
            <a:r>
              <a:rPr lang="fr-FR" sz="2400" dirty="0">
                <a:latin typeface="Claire Hand" panose="02000506040000020004" pitchFamily="50" charset="0"/>
              </a:rPr>
              <a:t>  observable</a:t>
            </a:r>
            <a:endParaRPr lang="en-US" sz="2400" dirty="0">
              <a:latin typeface="Claire Hand" panose="02000506040000020004" pitchFamily="50" charset="0"/>
            </a:endParaRPr>
          </a:p>
        </p:txBody>
      </p:sp>
      <p:sp>
        <p:nvSpPr>
          <p:cNvPr id="23" name="TextBox 22"/>
          <p:cNvSpPr txBox="1"/>
          <p:nvPr/>
        </p:nvSpPr>
        <p:spPr>
          <a:xfrm>
            <a:off x="1979712" y="642767"/>
            <a:ext cx="2138727" cy="646331"/>
          </a:xfrm>
          <a:prstGeom prst="rect">
            <a:avLst/>
          </a:prstGeom>
          <a:noFill/>
        </p:spPr>
        <p:txBody>
          <a:bodyPr wrap="none" rtlCol="0">
            <a:spAutoFit/>
          </a:bodyPr>
          <a:lstStyle/>
          <a:p>
            <a:r>
              <a:rPr lang="en-US" sz="3600" dirty="0">
                <a:latin typeface="Claire Hand" panose="02000506040000020004" pitchFamily="50" charset="0"/>
              </a:rPr>
              <a:t>principles</a:t>
            </a:r>
          </a:p>
        </p:txBody>
      </p:sp>
    </p:spTree>
    <p:extLst>
      <p:ext uri="{BB962C8B-B14F-4D97-AF65-F5344CB8AC3E}">
        <p14:creationId xmlns:p14="http://schemas.microsoft.com/office/powerpoint/2010/main" val="787477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Samuel\Google Drive\Dubna\Sans titre - 31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348880"/>
            <a:ext cx="6703169" cy="32827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243435" y="181148"/>
            <a:ext cx="1672381" cy="461665"/>
          </a:xfrm>
          <a:prstGeom prst="rect">
            <a:avLst/>
          </a:prstGeom>
          <a:noFill/>
        </p:spPr>
        <p:txBody>
          <a:bodyPr wrap="none" rtlCol="0">
            <a:spAutoFit/>
          </a:bodyPr>
          <a:lstStyle/>
          <a:p>
            <a:r>
              <a:rPr lang="en-US" sz="2400" dirty="0">
                <a:latin typeface="Claire Hand" panose="02000506040000020004" pitchFamily="50" charset="0"/>
              </a:rPr>
              <a:t>modularity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spTree>
    <p:extLst>
      <p:ext uri="{BB962C8B-B14F-4D97-AF65-F5344CB8AC3E}">
        <p14:creationId xmlns:p14="http://schemas.microsoft.com/office/powerpoint/2010/main" val="614163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43435" y="181148"/>
            <a:ext cx="1672381" cy="461665"/>
          </a:xfrm>
          <a:prstGeom prst="rect">
            <a:avLst/>
          </a:prstGeom>
          <a:noFill/>
        </p:spPr>
        <p:txBody>
          <a:bodyPr wrap="none" rtlCol="0">
            <a:spAutoFit/>
          </a:bodyPr>
          <a:lstStyle/>
          <a:p>
            <a:r>
              <a:rPr lang="en-US" sz="2400" dirty="0">
                <a:latin typeface="Claire Hand" panose="02000506040000020004" pitchFamily="50" charset="0"/>
              </a:rPr>
              <a:t>modularity</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sp>
        <p:nvSpPr>
          <p:cNvPr id="10" name="TextBox 12"/>
          <p:cNvSpPr txBox="1"/>
          <p:nvPr/>
        </p:nvSpPr>
        <p:spPr>
          <a:xfrm>
            <a:off x="2509750" y="2132856"/>
            <a:ext cx="5115503" cy="3231654"/>
          </a:xfrm>
          <a:prstGeom prst="rect">
            <a:avLst/>
          </a:prstGeom>
          <a:noFill/>
        </p:spPr>
        <p:txBody>
          <a:bodyPr wrap="none" rtlCol="0">
            <a:spAutoFit/>
          </a:bodyPr>
          <a:lstStyle/>
          <a:p>
            <a:r>
              <a:rPr lang="en-US" sz="2400" dirty="0">
                <a:latin typeface="Claire Hand" panose="02000506040000020004" pitchFamily="50" charset="0"/>
              </a:rPr>
              <a:t>ModeLled around business capability</a:t>
            </a:r>
          </a:p>
          <a:p>
            <a:pPr marL="800100" lvl="1" indent="-342900">
              <a:buFontTx/>
              <a:buChar char="-"/>
            </a:pPr>
            <a:r>
              <a:rPr lang="en-US" dirty="0">
                <a:latin typeface="Claire Hand" panose="02000506040000020004" pitchFamily="50" charset="0"/>
              </a:rPr>
              <a:t>Single responsibility</a:t>
            </a:r>
          </a:p>
          <a:p>
            <a:pPr marL="800100" lvl="1" indent="-342900">
              <a:buFontTx/>
              <a:buChar char="-"/>
            </a:pPr>
            <a:r>
              <a:rPr lang="en-US" dirty="0">
                <a:latin typeface="Claire Hand" panose="02000506040000020004" pitchFamily="50" charset="0"/>
              </a:rPr>
              <a:t>Single data domain </a:t>
            </a:r>
          </a:p>
          <a:p>
            <a:endParaRPr lang="en-US" sz="2400" dirty="0">
              <a:latin typeface="Claire Hand" panose="02000506040000020004" pitchFamily="50" charset="0"/>
            </a:endParaRPr>
          </a:p>
          <a:p>
            <a:r>
              <a:rPr lang="en-US" sz="2400" dirty="0">
                <a:latin typeface="Claire Hand" panose="02000506040000020004" pitchFamily="50" charset="0"/>
              </a:rPr>
              <a:t>Separation of concerns </a:t>
            </a:r>
          </a:p>
          <a:p>
            <a:endParaRPr lang="en-US" sz="2400" dirty="0">
              <a:latin typeface="Claire Hand" panose="02000506040000020004" pitchFamily="50" charset="0"/>
            </a:endParaRPr>
          </a:p>
          <a:p>
            <a:r>
              <a:rPr lang="en-US" sz="2400" dirty="0">
                <a:latin typeface="Claire Hand" panose="02000506040000020004" pitchFamily="50" charset="0"/>
              </a:rPr>
              <a:t>Low coupling</a:t>
            </a:r>
          </a:p>
          <a:p>
            <a:endParaRPr lang="en-US" sz="2400" dirty="0">
              <a:latin typeface="Claire Hand" panose="02000506040000020004" pitchFamily="50" charset="0"/>
            </a:endParaRPr>
          </a:p>
          <a:p>
            <a:r>
              <a:rPr lang="en-US" sz="2400" dirty="0">
                <a:latin typeface="Claire Hand" panose="02000506040000020004" pitchFamily="50" charset="0"/>
              </a:rPr>
              <a:t>Understandable by a person</a:t>
            </a:r>
          </a:p>
        </p:txBody>
      </p:sp>
      <p:pic>
        <p:nvPicPr>
          <p:cNvPr id="11" name="Picture 2" descr="C:\Users\Samuel\Google Drive\Dubna\Sans titre - 17-t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439" y="2060848"/>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Google Drive\Dubna\Sans titre - 17-t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439" y="3359398"/>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amuel\Google Drive\Dubna\Sans titre - 17-t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368" y="4077072"/>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amuel\Google Drive\Dubna\Sans titre - 17-tic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368" y="4856332"/>
            <a:ext cx="374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11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C:\Users\Samuel\Google Drive\Dubna\Sans titre - 30 (2)-accout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0198" y="5005439"/>
            <a:ext cx="1224136" cy="679031"/>
          </a:xfrm>
          <a:prstGeom prst="rect">
            <a:avLst/>
          </a:prstGeom>
          <a:noFill/>
          <a:extLst>
            <a:ext uri="{909E8E84-426E-40DD-AFC4-6F175D3DCCD1}">
              <a14:hiddenFill xmlns:a14="http://schemas.microsoft.com/office/drawing/2010/main">
                <a:solidFill>
                  <a:srgbClr val="FFFFFF"/>
                </a:solidFill>
              </a14:hiddenFill>
            </a:ext>
          </a:extLst>
        </p:spPr>
      </p:pic>
      <p:pic>
        <p:nvPicPr>
          <p:cNvPr id="15369" name="Picture 9" descr="C:\Users\Samuel\Google Drive\Dubna\Sans titre - 30 (2)-c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660" y="3127045"/>
            <a:ext cx="1166023" cy="89629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C:\Users\Samuel\Google Drive\Dubna\Sans titre - 30 (2)-custo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3942" y="1474610"/>
            <a:ext cx="1681628" cy="11623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Samuel\Google Drive\Dubna\Sans titre - 28 (3) li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305334"/>
            <a:ext cx="498374" cy="533122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Samuel\Google Drive\Dubna\Sans titre - 28 (3) lin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flipH="1">
            <a:off x="1856762" y="1235535"/>
            <a:ext cx="313176" cy="33501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Samuel\Google Drive\Dubna\Sans titre - 28 (3) lin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flipH="1">
            <a:off x="1912726" y="2943217"/>
            <a:ext cx="313176" cy="33501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Samuel\Google Drive\Dubna\Sans titre - 28 (3) lin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flipH="1">
            <a:off x="6376824" y="1237312"/>
            <a:ext cx="313176" cy="33501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Samuel\Google Drive\Dubna\Sans titre - 28 (3) lin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flipH="1">
            <a:off x="6436738" y="2918641"/>
            <a:ext cx="313176" cy="335011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243435" y="181148"/>
            <a:ext cx="2538002" cy="461665"/>
          </a:xfrm>
          <a:prstGeom prst="rect">
            <a:avLst/>
          </a:prstGeom>
          <a:noFill/>
        </p:spPr>
        <p:txBody>
          <a:bodyPr wrap="none" rtlCol="0">
            <a:spAutoFit/>
          </a:bodyPr>
          <a:lstStyle/>
          <a:p>
            <a:r>
              <a:rPr lang="en-US" sz="2400" dirty="0">
                <a:latin typeface="Claire Hand" panose="02000506040000020004" pitchFamily="50" charset="0"/>
              </a:rPr>
              <a:t>Modularity (TEAM)</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341" y="605571"/>
            <a:ext cx="371419" cy="303148"/>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sp>
        <p:nvSpPr>
          <p:cNvPr id="49" name="TextBox 48"/>
          <p:cNvSpPr txBox="1"/>
          <p:nvPr/>
        </p:nvSpPr>
        <p:spPr>
          <a:xfrm>
            <a:off x="1331640" y="1412776"/>
            <a:ext cx="1374992" cy="461665"/>
          </a:xfrm>
          <a:prstGeom prst="rect">
            <a:avLst/>
          </a:prstGeom>
          <a:noFill/>
        </p:spPr>
        <p:txBody>
          <a:bodyPr wrap="none" rtlCol="0">
            <a:spAutoFit/>
          </a:bodyPr>
          <a:lstStyle/>
          <a:p>
            <a:r>
              <a:rPr lang="en-US" sz="2400" dirty="0">
                <a:solidFill>
                  <a:srgbClr val="FF0000"/>
                </a:solidFill>
                <a:latin typeface="Claire Hand" panose="02000506040000020004" pitchFamily="50" charset="0"/>
              </a:rPr>
              <a:t>UI - team</a:t>
            </a:r>
            <a:endParaRPr lang="en-US" sz="3200" dirty="0">
              <a:solidFill>
                <a:srgbClr val="FF0000"/>
              </a:solidFill>
              <a:latin typeface="Claire Hand" panose="02000506040000020004" pitchFamily="50" charset="0"/>
            </a:endParaRPr>
          </a:p>
        </p:txBody>
      </p:sp>
      <p:sp>
        <p:nvSpPr>
          <p:cNvPr id="50" name="TextBox 49"/>
          <p:cNvSpPr txBox="1"/>
          <p:nvPr/>
        </p:nvSpPr>
        <p:spPr>
          <a:xfrm>
            <a:off x="1403648" y="4875953"/>
            <a:ext cx="1544910" cy="461665"/>
          </a:xfrm>
          <a:prstGeom prst="rect">
            <a:avLst/>
          </a:prstGeom>
          <a:noFill/>
        </p:spPr>
        <p:txBody>
          <a:bodyPr wrap="none" rtlCol="0">
            <a:spAutoFit/>
          </a:bodyPr>
          <a:lstStyle/>
          <a:p>
            <a:r>
              <a:rPr lang="en-US" sz="2400" dirty="0">
                <a:solidFill>
                  <a:schemeClr val="bg1">
                    <a:lumMod val="50000"/>
                  </a:schemeClr>
                </a:solidFill>
                <a:latin typeface="Claire Hand" panose="02000506040000020004" pitchFamily="50" charset="0"/>
              </a:rPr>
              <a:t>Dba - team</a:t>
            </a:r>
            <a:endParaRPr lang="en-US" sz="3200" dirty="0">
              <a:solidFill>
                <a:schemeClr val="bg1">
                  <a:lumMod val="50000"/>
                </a:schemeClr>
              </a:solidFill>
              <a:latin typeface="Claire Hand" panose="02000506040000020004" pitchFamily="50" charset="0"/>
            </a:endParaRPr>
          </a:p>
        </p:txBody>
      </p:sp>
      <p:sp>
        <p:nvSpPr>
          <p:cNvPr id="51" name="TextBox 50"/>
          <p:cNvSpPr txBox="1"/>
          <p:nvPr/>
        </p:nvSpPr>
        <p:spPr>
          <a:xfrm>
            <a:off x="6452907" y="2411596"/>
            <a:ext cx="859531" cy="369332"/>
          </a:xfrm>
          <a:prstGeom prst="rect">
            <a:avLst/>
          </a:prstGeom>
          <a:noFill/>
        </p:spPr>
        <p:txBody>
          <a:bodyPr wrap="none" rtlCol="0">
            <a:spAutoFit/>
          </a:bodyPr>
          <a:lstStyle/>
          <a:p>
            <a:r>
              <a:rPr lang="en-US" dirty="0">
                <a:solidFill>
                  <a:srgbClr val="00B0F0"/>
                </a:solidFill>
                <a:latin typeface="Claire Hand" panose="02000506040000020004" pitchFamily="50" charset="0"/>
              </a:rPr>
              <a:t>SERVER</a:t>
            </a:r>
            <a:endParaRPr lang="en-US" sz="2400" dirty="0">
              <a:solidFill>
                <a:srgbClr val="00B0F0"/>
              </a:solidFill>
              <a:latin typeface="Claire Hand" panose="02000506040000020004" pitchFamily="50" charset="0"/>
            </a:endParaRPr>
          </a:p>
        </p:txBody>
      </p:sp>
      <p:sp>
        <p:nvSpPr>
          <p:cNvPr id="52" name="TextBox 51"/>
          <p:cNvSpPr txBox="1"/>
          <p:nvPr/>
        </p:nvSpPr>
        <p:spPr>
          <a:xfrm>
            <a:off x="5786916" y="2042264"/>
            <a:ext cx="377026" cy="369332"/>
          </a:xfrm>
          <a:prstGeom prst="rect">
            <a:avLst/>
          </a:prstGeom>
          <a:noFill/>
        </p:spPr>
        <p:txBody>
          <a:bodyPr wrap="none" rtlCol="0">
            <a:spAutoFit/>
          </a:bodyPr>
          <a:lstStyle/>
          <a:p>
            <a:r>
              <a:rPr lang="en-US" dirty="0">
                <a:solidFill>
                  <a:srgbClr val="FF0000"/>
                </a:solidFill>
                <a:latin typeface="Claire Hand" panose="02000506040000020004" pitchFamily="50" charset="0"/>
              </a:rPr>
              <a:t>UI</a:t>
            </a:r>
            <a:endParaRPr lang="en-US" sz="2400" dirty="0">
              <a:solidFill>
                <a:srgbClr val="FF0000"/>
              </a:solidFill>
              <a:latin typeface="Claire Hand" panose="02000506040000020004" pitchFamily="50" charset="0"/>
            </a:endParaRPr>
          </a:p>
        </p:txBody>
      </p:sp>
      <p:sp>
        <p:nvSpPr>
          <p:cNvPr id="59" name="TextBox 58"/>
          <p:cNvSpPr txBox="1"/>
          <p:nvPr/>
        </p:nvSpPr>
        <p:spPr>
          <a:xfrm>
            <a:off x="7690381" y="2105546"/>
            <a:ext cx="518091" cy="369332"/>
          </a:xfrm>
          <a:prstGeom prst="rect">
            <a:avLst/>
          </a:prstGeom>
          <a:noFill/>
        </p:spPr>
        <p:txBody>
          <a:bodyPr wrap="none" rtlCol="0">
            <a:spAutoFit/>
          </a:bodyPr>
          <a:lstStyle/>
          <a:p>
            <a:r>
              <a:rPr lang="en-US" dirty="0">
                <a:solidFill>
                  <a:schemeClr val="bg1">
                    <a:lumMod val="50000"/>
                  </a:schemeClr>
                </a:solidFill>
                <a:latin typeface="Claire Hand" panose="02000506040000020004" pitchFamily="50" charset="0"/>
              </a:rPr>
              <a:t>dba</a:t>
            </a:r>
            <a:endParaRPr lang="en-US" sz="2400" dirty="0">
              <a:solidFill>
                <a:schemeClr val="bg1">
                  <a:lumMod val="50000"/>
                </a:schemeClr>
              </a:solidFill>
              <a:latin typeface="Claire Hand" panose="02000506040000020004" pitchFamily="50" charset="0"/>
            </a:endParaRPr>
          </a:p>
        </p:txBody>
      </p:sp>
      <p:sp>
        <p:nvSpPr>
          <p:cNvPr id="60" name="TextBox 59"/>
          <p:cNvSpPr txBox="1"/>
          <p:nvPr/>
        </p:nvSpPr>
        <p:spPr>
          <a:xfrm>
            <a:off x="6322500" y="5795972"/>
            <a:ext cx="859531" cy="369332"/>
          </a:xfrm>
          <a:prstGeom prst="rect">
            <a:avLst/>
          </a:prstGeom>
          <a:noFill/>
        </p:spPr>
        <p:txBody>
          <a:bodyPr wrap="none" rtlCol="0">
            <a:spAutoFit/>
          </a:bodyPr>
          <a:lstStyle/>
          <a:p>
            <a:r>
              <a:rPr lang="en-US" dirty="0">
                <a:solidFill>
                  <a:srgbClr val="00B0F0"/>
                </a:solidFill>
                <a:latin typeface="Claire Hand" panose="02000506040000020004" pitchFamily="50" charset="0"/>
              </a:rPr>
              <a:t>SERVER</a:t>
            </a:r>
            <a:endParaRPr lang="en-US" sz="2400" dirty="0">
              <a:solidFill>
                <a:srgbClr val="00B0F0"/>
              </a:solidFill>
              <a:latin typeface="Claire Hand" panose="02000506040000020004" pitchFamily="50" charset="0"/>
            </a:endParaRPr>
          </a:p>
        </p:txBody>
      </p:sp>
      <p:sp>
        <p:nvSpPr>
          <p:cNvPr id="61" name="TextBox 60"/>
          <p:cNvSpPr txBox="1"/>
          <p:nvPr/>
        </p:nvSpPr>
        <p:spPr>
          <a:xfrm>
            <a:off x="7275439" y="3749235"/>
            <a:ext cx="518091" cy="369332"/>
          </a:xfrm>
          <a:prstGeom prst="rect">
            <a:avLst/>
          </a:prstGeom>
          <a:noFill/>
        </p:spPr>
        <p:txBody>
          <a:bodyPr wrap="none" rtlCol="0">
            <a:spAutoFit/>
          </a:bodyPr>
          <a:lstStyle/>
          <a:p>
            <a:r>
              <a:rPr lang="en-US" dirty="0">
                <a:solidFill>
                  <a:schemeClr val="bg1">
                    <a:lumMod val="50000"/>
                  </a:schemeClr>
                </a:solidFill>
                <a:latin typeface="Claire Hand" panose="02000506040000020004" pitchFamily="50" charset="0"/>
              </a:rPr>
              <a:t>dba</a:t>
            </a:r>
            <a:endParaRPr lang="en-US" sz="2400" dirty="0">
              <a:solidFill>
                <a:schemeClr val="bg1">
                  <a:lumMod val="50000"/>
                </a:schemeClr>
              </a:solidFill>
              <a:latin typeface="Claire Hand" panose="02000506040000020004" pitchFamily="50" charset="0"/>
            </a:endParaRPr>
          </a:p>
        </p:txBody>
      </p:sp>
      <p:sp>
        <p:nvSpPr>
          <p:cNvPr id="62" name="TextBox 61"/>
          <p:cNvSpPr txBox="1"/>
          <p:nvPr/>
        </p:nvSpPr>
        <p:spPr>
          <a:xfrm>
            <a:off x="5672138" y="3749235"/>
            <a:ext cx="377026" cy="369332"/>
          </a:xfrm>
          <a:prstGeom prst="rect">
            <a:avLst/>
          </a:prstGeom>
          <a:noFill/>
        </p:spPr>
        <p:txBody>
          <a:bodyPr wrap="none" rtlCol="0">
            <a:spAutoFit/>
          </a:bodyPr>
          <a:lstStyle/>
          <a:p>
            <a:r>
              <a:rPr lang="en-US" dirty="0">
                <a:solidFill>
                  <a:srgbClr val="FF0000"/>
                </a:solidFill>
                <a:latin typeface="Claire Hand" panose="02000506040000020004" pitchFamily="50" charset="0"/>
              </a:rPr>
              <a:t>UI</a:t>
            </a:r>
            <a:endParaRPr lang="en-US" sz="2400" dirty="0">
              <a:solidFill>
                <a:srgbClr val="FF0000"/>
              </a:solidFill>
              <a:latin typeface="Claire Hand" panose="02000506040000020004" pitchFamily="50" charset="0"/>
            </a:endParaRPr>
          </a:p>
        </p:txBody>
      </p:sp>
      <p:sp>
        <p:nvSpPr>
          <p:cNvPr id="63" name="TextBox 62"/>
          <p:cNvSpPr txBox="1"/>
          <p:nvPr/>
        </p:nvSpPr>
        <p:spPr>
          <a:xfrm>
            <a:off x="7431335" y="5496284"/>
            <a:ext cx="518091" cy="369332"/>
          </a:xfrm>
          <a:prstGeom prst="rect">
            <a:avLst/>
          </a:prstGeom>
          <a:noFill/>
        </p:spPr>
        <p:txBody>
          <a:bodyPr wrap="none" rtlCol="0">
            <a:spAutoFit/>
          </a:bodyPr>
          <a:lstStyle/>
          <a:p>
            <a:r>
              <a:rPr lang="en-US" dirty="0">
                <a:solidFill>
                  <a:schemeClr val="bg1">
                    <a:lumMod val="50000"/>
                  </a:schemeClr>
                </a:solidFill>
                <a:latin typeface="Claire Hand" panose="02000506040000020004" pitchFamily="50" charset="0"/>
              </a:rPr>
              <a:t>dba</a:t>
            </a:r>
            <a:endParaRPr lang="en-US" sz="2400" dirty="0">
              <a:solidFill>
                <a:schemeClr val="bg1">
                  <a:lumMod val="50000"/>
                </a:schemeClr>
              </a:solidFill>
              <a:latin typeface="Claire Hand" panose="02000506040000020004" pitchFamily="50" charset="0"/>
            </a:endParaRPr>
          </a:p>
        </p:txBody>
      </p:sp>
      <p:sp>
        <p:nvSpPr>
          <p:cNvPr id="64" name="TextBox 63"/>
          <p:cNvSpPr txBox="1"/>
          <p:nvPr/>
        </p:nvSpPr>
        <p:spPr>
          <a:xfrm>
            <a:off x="6300192" y="3995772"/>
            <a:ext cx="859531" cy="369332"/>
          </a:xfrm>
          <a:prstGeom prst="rect">
            <a:avLst/>
          </a:prstGeom>
          <a:noFill/>
        </p:spPr>
        <p:txBody>
          <a:bodyPr wrap="none" rtlCol="0">
            <a:spAutoFit/>
          </a:bodyPr>
          <a:lstStyle/>
          <a:p>
            <a:r>
              <a:rPr lang="en-US" dirty="0">
                <a:solidFill>
                  <a:srgbClr val="00B0F0"/>
                </a:solidFill>
                <a:latin typeface="Claire Hand" panose="02000506040000020004" pitchFamily="50" charset="0"/>
              </a:rPr>
              <a:t>SERVER</a:t>
            </a:r>
            <a:endParaRPr lang="en-US" sz="2400" dirty="0">
              <a:solidFill>
                <a:srgbClr val="00B0F0"/>
              </a:solidFill>
              <a:latin typeface="Claire Hand" panose="02000506040000020004" pitchFamily="50" charset="0"/>
            </a:endParaRPr>
          </a:p>
        </p:txBody>
      </p:sp>
      <p:sp>
        <p:nvSpPr>
          <p:cNvPr id="65" name="TextBox 64"/>
          <p:cNvSpPr txBox="1"/>
          <p:nvPr/>
        </p:nvSpPr>
        <p:spPr>
          <a:xfrm>
            <a:off x="5638520" y="5496284"/>
            <a:ext cx="377026" cy="369332"/>
          </a:xfrm>
          <a:prstGeom prst="rect">
            <a:avLst/>
          </a:prstGeom>
          <a:noFill/>
        </p:spPr>
        <p:txBody>
          <a:bodyPr wrap="none" rtlCol="0">
            <a:spAutoFit/>
          </a:bodyPr>
          <a:lstStyle/>
          <a:p>
            <a:r>
              <a:rPr lang="en-US" dirty="0">
                <a:solidFill>
                  <a:srgbClr val="FF0000"/>
                </a:solidFill>
                <a:latin typeface="Claire Hand" panose="02000506040000020004" pitchFamily="50" charset="0"/>
              </a:rPr>
              <a:t>UI</a:t>
            </a:r>
            <a:endParaRPr lang="en-US" sz="2400" dirty="0">
              <a:solidFill>
                <a:srgbClr val="FF0000"/>
              </a:solidFill>
              <a:latin typeface="Claire Hand" panose="02000506040000020004" pitchFamily="50" charset="0"/>
            </a:endParaRPr>
          </a:p>
        </p:txBody>
      </p:sp>
      <p:pic>
        <p:nvPicPr>
          <p:cNvPr id="72" name="Picture 10" descr="C:\Users\Samuel\Google Drive\Dubna\Sans titre - 30 (2)-custom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8332" y="2016870"/>
            <a:ext cx="960221" cy="66368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9" descr="C:\Users\Samuel\Google Drive\Dubna\Sans titre - 30 (2)-ca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1045" y="1858930"/>
            <a:ext cx="656819" cy="5048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C:\Users\Samuel\Google Drive\Dubna\Sans titre - 30 (2)-accou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1906" y="1813422"/>
            <a:ext cx="897716" cy="49796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C:\Users\Samuel\Google Drive\Dubna\Sans titre - 30 (2)-custom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5978" y="5501622"/>
            <a:ext cx="960221" cy="66368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Samuel\Google Drive\Dubna\Sans titre - 30 (2)-ca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8691" y="5343682"/>
            <a:ext cx="656819" cy="50488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C:\Users\Samuel\Google Drive\Dubna\Sans titre - 30 (2)-accou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9552" y="5298174"/>
            <a:ext cx="897716" cy="49796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115616" y="3140968"/>
            <a:ext cx="2019399" cy="461665"/>
          </a:xfrm>
          <a:prstGeom prst="rect">
            <a:avLst/>
          </a:prstGeom>
          <a:noFill/>
        </p:spPr>
        <p:txBody>
          <a:bodyPr wrap="none" rtlCol="0">
            <a:spAutoFit/>
          </a:bodyPr>
          <a:lstStyle/>
          <a:p>
            <a:r>
              <a:rPr lang="en-US" sz="2400" dirty="0">
                <a:solidFill>
                  <a:srgbClr val="00B0F0"/>
                </a:solidFill>
                <a:latin typeface="Claire Hand" panose="02000506040000020004" pitchFamily="50" charset="0"/>
              </a:rPr>
              <a:t>SERVER - team</a:t>
            </a:r>
            <a:endParaRPr lang="en-US" sz="3200" dirty="0">
              <a:solidFill>
                <a:srgbClr val="00B0F0"/>
              </a:solidFill>
              <a:latin typeface="Claire Hand" panose="02000506040000020004" pitchFamily="50" charset="0"/>
            </a:endParaRPr>
          </a:p>
        </p:txBody>
      </p:sp>
      <p:pic>
        <p:nvPicPr>
          <p:cNvPr id="53" name="Picture 10" descr="C:\Users\Samuel\Google Drive\Dubna\Sans titre - 30 (2)-custom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3302" y="3701422"/>
            <a:ext cx="960221" cy="6636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9" descr="C:\Users\Samuel\Google Drive\Dubna\Sans titre - 30 (2)-ca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6015" y="3543482"/>
            <a:ext cx="656819" cy="50488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C:\Users\Samuel\Google Drive\Dubna\Sans titre - 30 (2)-accou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6876" y="3497974"/>
            <a:ext cx="897716" cy="497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95990" y="986407"/>
            <a:ext cx="2627642" cy="369332"/>
          </a:xfrm>
          <a:prstGeom prst="rect">
            <a:avLst/>
          </a:prstGeom>
        </p:spPr>
        <p:txBody>
          <a:bodyPr wrap="none">
            <a:spAutoFit/>
          </a:bodyPr>
          <a:lstStyle/>
          <a:p>
            <a:r>
              <a:rPr lang="en-US" dirty="0">
                <a:latin typeface="Claire Hand" panose="02000506040000020004" pitchFamily="50" charset="0"/>
              </a:rPr>
              <a:t>A product not a project</a:t>
            </a:r>
          </a:p>
        </p:txBody>
      </p:sp>
      <p:sp>
        <p:nvSpPr>
          <p:cNvPr id="48" name="TextBox 7"/>
          <p:cNvSpPr txBox="1"/>
          <p:nvPr/>
        </p:nvSpPr>
        <p:spPr>
          <a:xfrm>
            <a:off x="1443530" y="6341258"/>
            <a:ext cx="1229824" cy="400110"/>
          </a:xfrm>
          <a:prstGeom prst="rect">
            <a:avLst/>
          </a:prstGeom>
          <a:noFill/>
        </p:spPr>
        <p:txBody>
          <a:bodyPr wrap="none" rtlCol="0">
            <a:spAutoFit/>
          </a:bodyPr>
          <a:lstStyle/>
          <a:p>
            <a:r>
              <a:rPr lang="fr-FR" sz="2000" dirty="0" err="1">
                <a:latin typeface="Claire Hand" panose="02000506040000020004" pitchFamily="50" charset="0"/>
              </a:rPr>
              <a:t>monolith</a:t>
            </a:r>
            <a:endParaRPr lang="en-US" sz="2000" dirty="0"/>
          </a:p>
        </p:txBody>
      </p:sp>
      <p:sp>
        <p:nvSpPr>
          <p:cNvPr id="56" name="TextBox 7"/>
          <p:cNvSpPr txBox="1"/>
          <p:nvPr/>
        </p:nvSpPr>
        <p:spPr>
          <a:xfrm>
            <a:off x="5979644" y="6272899"/>
            <a:ext cx="1744195" cy="400110"/>
          </a:xfrm>
          <a:prstGeom prst="rect">
            <a:avLst/>
          </a:prstGeom>
          <a:noFill/>
        </p:spPr>
        <p:txBody>
          <a:bodyPr wrap="none" rtlCol="0">
            <a:spAutoFit/>
          </a:bodyPr>
          <a:lstStyle/>
          <a:p>
            <a:r>
              <a:rPr lang="fr-FR" sz="2000" dirty="0" err="1">
                <a:latin typeface="Claire Hand" panose="02000506040000020004" pitchFamily="50" charset="0"/>
              </a:rPr>
              <a:t>microservices</a:t>
            </a:r>
            <a:endParaRPr lang="en-US" sz="2000" dirty="0"/>
          </a:p>
        </p:txBody>
      </p:sp>
    </p:spTree>
    <p:extLst>
      <p:ext uri="{BB962C8B-B14F-4D97-AF65-F5344CB8AC3E}">
        <p14:creationId xmlns:p14="http://schemas.microsoft.com/office/powerpoint/2010/main" val="389179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9" grpId="0"/>
      <p:bldP spid="60" grpId="0"/>
      <p:bldP spid="61" grpId="0"/>
      <p:bldP spid="62" grpId="0"/>
      <p:bldP spid="63" grpId="0"/>
      <p:bldP spid="64" grpId="0"/>
      <p:bldP spid="65"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23728" y="181148"/>
            <a:ext cx="1877309" cy="461665"/>
          </a:xfrm>
          <a:prstGeom prst="rect">
            <a:avLst/>
          </a:prstGeom>
          <a:noFill/>
        </p:spPr>
        <p:txBody>
          <a:bodyPr wrap="none" rtlCol="0">
            <a:spAutoFit/>
          </a:bodyPr>
          <a:lstStyle/>
          <a:p>
            <a:r>
              <a:rPr lang="en-US" sz="2400" dirty="0">
                <a:latin typeface="Claire Hand" panose="02000506040000020004" pitchFamily="50" charset="0"/>
              </a:rPr>
              <a:t>autonomous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grpSp>
        <p:nvGrpSpPr>
          <p:cNvPr id="5" name="Groupe 4"/>
          <p:cNvGrpSpPr/>
          <p:nvPr/>
        </p:nvGrpSpPr>
        <p:grpSpPr>
          <a:xfrm>
            <a:off x="3062382" y="2573475"/>
            <a:ext cx="4128221" cy="2898032"/>
            <a:chOff x="227754" y="1563437"/>
            <a:chExt cx="4128221" cy="2898032"/>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583" y="2517215"/>
              <a:ext cx="2475443" cy="1944254"/>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754" y="1563437"/>
              <a:ext cx="1108923" cy="910626"/>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43807" y="1684813"/>
              <a:ext cx="1512168" cy="956954"/>
            </a:xfrm>
            <a:prstGeom prst="rect">
              <a:avLst/>
            </a:prstGeom>
          </p:spPr>
        </p:pic>
        <p:pic>
          <p:nvPicPr>
            <p:cNvPr id="18" name="Picture 7" descr="C:\Users\Samuel\Google Drive\Dubna\Sans titre - 30 (2)-vel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59831" y="1812000"/>
              <a:ext cx="1085996" cy="761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Samuel\Google Drive\Dubna\Sans titre - 30 (2)-ca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536" y="1628800"/>
              <a:ext cx="912282" cy="701248"/>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spTree>
    <p:extLst>
      <p:ext uri="{BB962C8B-B14F-4D97-AF65-F5344CB8AC3E}">
        <p14:creationId xmlns:p14="http://schemas.microsoft.com/office/powerpoint/2010/main" val="241099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Samuel\Google Drive\Dubna\Sans titre - 28 (3) 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1592" y="1583066"/>
            <a:ext cx="415312" cy="44426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Samuel\Google Drive\Dubna\Sans titre - 2 (1)B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42" y="2060848"/>
            <a:ext cx="1829197" cy="12486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Samuel\Google Drive\Dubna\Sans titre - 2 (1)W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8256" y="3023781"/>
            <a:ext cx="1039887" cy="3225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Samuel\Google Drive\Dubna\Sans titre - 2 (1)B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077072"/>
            <a:ext cx="1829197" cy="12486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amuel\Google Drive\Dubna\E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0126" y="4831336"/>
            <a:ext cx="939179" cy="45404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23728" y="181148"/>
            <a:ext cx="1877309" cy="461665"/>
          </a:xfrm>
          <a:prstGeom prst="rect">
            <a:avLst/>
          </a:prstGeom>
          <a:noFill/>
        </p:spPr>
        <p:txBody>
          <a:bodyPr wrap="none" rtlCol="0">
            <a:spAutoFit/>
          </a:bodyPr>
          <a:lstStyle/>
          <a:p>
            <a:r>
              <a:rPr lang="en-US" sz="2400" dirty="0">
                <a:latin typeface="Claire Hand" panose="02000506040000020004" pitchFamily="50" charset="0"/>
              </a:rPr>
              <a:t>autonomous</a:t>
            </a: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grpSp>
        <p:nvGrpSpPr>
          <p:cNvPr id="2" name="Groupe 1"/>
          <p:cNvGrpSpPr/>
          <p:nvPr/>
        </p:nvGrpSpPr>
        <p:grpSpPr>
          <a:xfrm>
            <a:off x="5241153" y="1933891"/>
            <a:ext cx="3405783" cy="3426551"/>
            <a:chOff x="5241153" y="1933891"/>
            <a:chExt cx="3405783" cy="3426551"/>
          </a:xfrm>
        </p:grpSpPr>
        <p:pic>
          <p:nvPicPr>
            <p:cNvPr id="13" name="Picture 4" descr="C:\Users\Samuel\Google Drive\Dubna\Sans titre - 6 JA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24128" y="1933891"/>
              <a:ext cx="1455688" cy="10898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amuel\Google Drive\Dubna\Sans titre - 17-tic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1153" y="2228011"/>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amuel\Google Drive\Dubna\Sans titre - 17-tic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8053" y="4450589"/>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Samuel\Google Drive\Dubna\Sans titre - 16-dock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63746" y="3920527"/>
              <a:ext cx="1724109" cy="143991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092280" y="2116433"/>
              <a:ext cx="1554656" cy="584775"/>
            </a:xfrm>
            <a:prstGeom prst="rect">
              <a:avLst/>
            </a:prstGeom>
            <a:noFill/>
          </p:spPr>
          <p:txBody>
            <a:bodyPr wrap="none" rtlCol="0">
              <a:spAutoFit/>
            </a:bodyPr>
            <a:lstStyle/>
            <a:p>
              <a:r>
                <a:rPr lang="en-US" sz="1600" dirty="0">
                  <a:latin typeface="Claire Hand" panose="02000506040000020004" pitchFamily="50" charset="0"/>
                </a:rPr>
                <a:t>- Libraries</a:t>
              </a:r>
            </a:p>
            <a:p>
              <a:r>
                <a:rPr lang="en-US" sz="1600" dirty="0">
                  <a:latin typeface="Claire Hand" panose="02000506040000020004" pitchFamily="50" charset="0"/>
                </a:rPr>
                <a:t>- http listener </a:t>
              </a:r>
            </a:p>
          </p:txBody>
        </p:sp>
      </p:gr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sp>
        <p:nvSpPr>
          <p:cNvPr id="23" name="TextBox 7"/>
          <p:cNvSpPr txBox="1"/>
          <p:nvPr/>
        </p:nvSpPr>
        <p:spPr>
          <a:xfrm>
            <a:off x="1671508" y="6000431"/>
            <a:ext cx="1438214" cy="461665"/>
          </a:xfrm>
          <a:prstGeom prst="rect">
            <a:avLst/>
          </a:prstGeom>
          <a:noFill/>
        </p:spPr>
        <p:txBody>
          <a:bodyPr wrap="none" rtlCol="0">
            <a:spAutoFit/>
          </a:bodyPr>
          <a:lstStyle/>
          <a:p>
            <a:r>
              <a:rPr lang="fr-FR" sz="2400" dirty="0" err="1">
                <a:latin typeface="Claire Hand" panose="02000506040000020004" pitchFamily="50" charset="0"/>
              </a:rPr>
              <a:t>monolith</a:t>
            </a:r>
            <a:endParaRPr lang="en-US" sz="2400" dirty="0"/>
          </a:p>
        </p:txBody>
      </p:sp>
      <p:sp>
        <p:nvSpPr>
          <p:cNvPr id="29" name="TextBox 7"/>
          <p:cNvSpPr txBox="1"/>
          <p:nvPr/>
        </p:nvSpPr>
        <p:spPr>
          <a:xfrm>
            <a:off x="6086114" y="5991671"/>
            <a:ext cx="2051267" cy="461665"/>
          </a:xfrm>
          <a:prstGeom prst="rect">
            <a:avLst/>
          </a:prstGeom>
          <a:noFill/>
        </p:spPr>
        <p:txBody>
          <a:bodyPr wrap="none" rtlCol="0">
            <a:spAutoFit/>
          </a:bodyPr>
          <a:lstStyle/>
          <a:p>
            <a:r>
              <a:rPr lang="fr-FR" sz="2400" dirty="0" err="1">
                <a:latin typeface="Claire Hand" panose="02000506040000020004" pitchFamily="50" charset="0"/>
              </a:rPr>
              <a:t>microservices</a:t>
            </a:r>
            <a:endParaRPr lang="en-US" sz="2400" dirty="0"/>
          </a:p>
        </p:txBody>
      </p:sp>
    </p:spTree>
    <p:extLst>
      <p:ext uri="{BB962C8B-B14F-4D97-AF65-F5344CB8AC3E}">
        <p14:creationId xmlns:p14="http://schemas.microsoft.com/office/powerpoint/2010/main" val="7874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123728" y="181148"/>
            <a:ext cx="1877309" cy="461665"/>
          </a:xfrm>
          <a:prstGeom prst="rect">
            <a:avLst/>
          </a:prstGeom>
          <a:noFill/>
        </p:spPr>
        <p:txBody>
          <a:bodyPr wrap="none" rtlCol="0">
            <a:spAutoFit/>
          </a:bodyPr>
          <a:lstStyle/>
          <a:p>
            <a:r>
              <a:rPr lang="en-US" sz="2400" dirty="0">
                <a:latin typeface="Claire Hand" panose="02000506040000020004" pitchFamily="50" charset="0"/>
              </a:rPr>
              <a:t>autonomous</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978" y="605571"/>
            <a:ext cx="371419" cy="303148"/>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grpSp>
        <p:nvGrpSpPr>
          <p:cNvPr id="6" name="Group 5"/>
          <p:cNvGrpSpPr/>
          <p:nvPr/>
        </p:nvGrpSpPr>
        <p:grpSpPr>
          <a:xfrm>
            <a:off x="2279124" y="1700808"/>
            <a:ext cx="4165561" cy="4422945"/>
            <a:chOff x="1930477" y="1556792"/>
            <a:chExt cx="4165561" cy="4422945"/>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477" y="1556792"/>
              <a:ext cx="4165561" cy="4422945"/>
            </a:xfrm>
            <a:prstGeom prst="rect">
              <a:avLst/>
            </a:prstGeom>
          </p:spPr>
        </p:pic>
        <p:pic>
          <p:nvPicPr>
            <p:cNvPr id="28" name="Picture 9" descr="C:\Users\Samuel\Google Drive\Dubna\Sans titre - 30 (2)-c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1555" y="1878322"/>
              <a:ext cx="1134546" cy="8720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Samuel\Google Drive\Dubna\Sans titre - 30 (2)-custom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3383" y="4509120"/>
              <a:ext cx="1618755" cy="111884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510000" y="3600000"/>
              <a:ext cx="393056" cy="338554"/>
            </a:xfrm>
            <a:prstGeom prst="rect">
              <a:avLst/>
            </a:prstGeom>
            <a:noFill/>
          </p:spPr>
          <p:txBody>
            <a:bodyPr wrap="none" rtlCol="0">
              <a:spAutoFit/>
            </a:bodyPr>
            <a:lstStyle/>
            <a:p>
              <a:r>
                <a:rPr lang="en-US" sz="1600" dirty="0">
                  <a:latin typeface="Claire Hand" panose="02000506040000020004" pitchFamily="50" charset="0"/>
                </a:rPr>
                <a:t>v1</a:t>
              </a:r>
              <a:endParaRPr lang="en-US" sz="2400" dirty="0">
                <a:latin typeface="Claire Hand" panose="02000506040000020004" pitchFamily="50" charset="0"/>
              </a:endParaRPr>
            </a:p>
          </p:txBody>
        </p:sp>
        <p:sp>
          <p:nvSpPr>
            <p:cNvPr id="31" name="TextBox 30"/>
            <p:cNvSpPr txBox="1"/>
            <p:nvPr/>
          </p:nvSpPr>
          <p:spPr>
            <a:xfrm>
              <a:off x="5238000" y="3366000"/>
              <a:ext cx="252000" cy="288000"/>
            </a:xfrm>
            <a:prstGeom prst="rect">
              <a:avLst/>
            </a:prstGeom>
            <a:noFill/>
          </p:spPr>
          <p:txBody>
            <a:bodyPr wrap="none" rtlCol="0">
              <a:spAutoFit/>
            </a:bodyPr>
            <a:lstStyle/>
            <a:p>
              <a:r>
                <a:rPr lang="en-US" sz="1600" dirty="0">
                  <a:latin typeface="Claire Hand" panose="02000506040000020004" pitchFamily="50" charset="0"/>
                </a:rPr>
                <a:t>v2</a:t>
              </a:r>
              <a:endParaRPr lang="en-US" sz="2400" dirty="0">
                <a:latin typeface="Claire Hand" panose="02000506040000020004" pitchFamily="50" charset="0"/>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spTree>
    <p:extLst>
      <p:ext uri="{BB962C8B-B14F-4D97-AF65-F5344CB8AC3E}">
        <p14:creationId xmlns:p14="http://schemas.microsoft.com/office/powerpoint/2010/main" val="25169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37619" y="159023"/>
            <a:ext cx="3853555" cy="461665"/>
          </a:xfrm>
          <a:prstGeom prst="rect">
            <a:avLst/>
          </a:prstGeom>
          <a:noFill/>
        </p:spPr>
        <p:txBody>
          <a:bodyPr wrap="none" rtlCol="0">
            <a:spAutoFit/>
          </a:bodyPr>
          <a:lstStyle/>
          <a:p>
            <a:r>
              <a:rPr lang="en-US" sz="2400" dirty="0">
                <a:latin typeface="Claire Hand" panose="02000506040000020004" pitchFamily="50" charset="0"/>
              </a:rPr>
              <a:t>hide implementation details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558" y="605571"/>
            <a:ext cx="371419" cy="303148"/>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sp>
        <p:nvSpPr>
          <p:cNvPr id="6" name="AutoShape 6" descr="Résultat de recherche d'images pour &quot;scala&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5672138" y="2337729"/>
            <a:ext cx="2402223" cy="3052117"/>
            <a:chOff x="5672138" y="2337729"/>
            <a:chExt cx="2402223" cy="3052117"/>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2138" y="2337729"/>
              <a:ext cx="2402223" cy="3052117"/>
            </a:xfrm>
            <a:prstGeom prst="rect">
              <a:avLst/>
            </a:prstGeom>
          </p:spPr>
        </p:pic>
        <p:pic>
          <p:nvPicPr>
            <p:cNvPr id="24" name="Picture 23"/>
            <p:cNvPicPr>
              <a:picLocks noChangeAspect="1"/>
            </p:cNvPicPr>
            <p:nvPr/>
          </p:nvPicPr>
          <p:blipFill>
            <a:blip r:embed="rId5"/>
            <a:stretch>
              <a:fillRect/>
            </a:stretch>
          </p:blipFill>
          <p:spPr>
            <a:xfrm>
              <a:off x="6338532" y="2858075"/>
              <a:ext cx="920558" cy="283602"/>
            </a:xfrm>
            <a:prstGeom prst="rect">
              <a:avLst/>
            </a:prstGeom>
          </p:spPr>
        </p:pic>
        <p:pic>
          <p:nvPicPr>
            <p:cNvPr id="2066" name="Picture 18" descr="Résultat de recherche d'images pour &quot;mysql&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8893" y="4559383"/>
              <a:ext cx="943144" cy="393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71600" y="2354221"/>
            <a:ext cx="2376264" cy="3019134"/>
            <a:chOff x="971600" y="2354221"/>
            <a:chExt cx="2376264" cy="3019134"/>
          </a:xfrm>
        </p:grpSpPr>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1600" y="2354221"/>
              <a:ext cx="2376264" cy="3019134"/>
            </a:xfrm>
            <a:prstGeom prst="rect">
              <a:avLst/>
            </a:prstGeom>
          </p:spPr>
        </p:pic>
        <p:pic>
          <p:nvPicPr>
            <p:cNvPr id="22" name="Picture 21"/>
            <p:cNvPicPr>
              <a:picLocks noChangeAspect="1"/>
            </p:cNvPicPr>
            <p:nvPr/>
          </p:nvPicPr>
          <p:blipFill>
            <a:blip r:embed="rId8"/>
            <a:stretch>
              <a:fillRect/>
            </a:stretch>
          </p:blipFill>
          <p:spPr>
            <a:xfrm>
              <a:off x="1308335" y="2621257"/>
              <a:ext cx="1514475" cy="757238"/>
            </a:xfrm>
            <a:prstGeom prst="rect">
              <a:avLst/>
            </a:prstGeom>
          </p:spPr>
        </p:pic>
        <p:pic>
          <p:nvPicPr>
            <p:cNvPr id="2068" name="Picture 20" descr="Résultat de recherche d'images pour &quot;mongodb&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8335" y="4725144"/>
              <a:ext cx="1424254" cy="38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9" descr="C:\Users\Samuel\Google Drive\Dubna\Sans titre - 30 (2)-ca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64958" y="5373529"/>
            <a:ext cx="929098" cy="7141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C:\Users\Samuel\Google Drive\Dubna\Sans titre - 30 (2)-custom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44398" y="5445224"/>
            <a:ext cx="1152128" cy="79632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131293" y="3118623"/>
            <a:ext cx="595035" cy="954107"/>
          </a:xfrm>
          <a:prstGeom prst="rect">
            <a:avLst/>
          </a:prstGeom>
          <a:noFill/>
        </p:spPr>
        <p:txBody>
          <a:bodyPr wrap="none" rtlCol="0">
            <a:spAutoFit/>
          </a:bodyPr>
          <a:lstStyle/>
          <a:p>
            <a:r>
              <a:rPr lang="en-US" sz="2000" dirty="0">
                <a:solidFill>
                  <a:srgbClr val="DD4B08"/>
                </a:solidFill>
                <a:latin typeface="Claire Hand" panose="02000506040000020004" pitchFamily="50" charset="0"/>
              </a:rPr>
              <a:t>API</a:t>
            </a:r>
          </a:p>
          <a:p>
            <a:r>
              <a:rPr lang="en-US" sz="1200" dirty="0">
                <a:latin typeface="Claire Hand" panose="02000506040000020004" pitchFamily="50" charset="0"/>
              </a:rPr>
              <a:t>-http</a:t>
            </a:r>
          </a:p>
          <a:p>
            <a:r>
              <a:rPr lang="en-US" sz="1200" dirty="0">
                <a:latin typeface="Claire Hand" panose="02000506040000020004" pitchFamily="50" charset="0"/>
              </a:rPr>
              <a:t>-rest</a:t>
            </a:r>
          </a:p>
          <a:p>
            <a:r>
              <a:rPr lang="en-US" sz="1200" dirty="0">
                <a:latin typeface="Claire Hand" panose="02000506040000020004" pitchFamily="50" charset="0"/>
              </a:rPr>
              <a:t>-</a:t>
            </a:r>
            <a:r>
              <a:rPr lang="en-US" sz="1200" dirty="0" err="1">
                <a:latin typeface="Claire Hand" panose="02000506040000020004" pitchFamily="50" charset="0"/>
              </a:rPr>
              <a:t>json</a:t>
            </a:r>
            <a:endParaRPr lang="en-US" sz="1200" dirty="0">
              <a:latin typeface="Claire Hand" panose="02000506040000020004" pitchFamily="50" charset="0"/>
            </a:endParaRPr>
          </a:p>
        </p:txBody>
      </p:sp>
      <p:sp>
        <p:nvSpPr>
          <p:cNvPr id="33" name="TextBox 32"/>
          <p:cNvSpPr txBox="1"/>
          <p:nvPr/>
        </p:nvSpPr>
        <p:spPr>
          <a:xfrm>
            <a:off x="5029980" y="3141677"/>
            <a:ext cx="595036" cy="954107"/>
          </a:xfrm>
          <a:prstGeom prst="rect">
            <a:avLst/>
          </a:prstGeom>
          <a:noFill/>
        </p:spPr>
        <p:txBody>
          <a:bodyPr wrap="none" rtlCol="0">
            <a:spAutoFit/>
          </a:bodyPr>
          <a:lstStyle/>
          <a:p>
            <a:pPr algn="r"/>
            <a:r>
              <a:rPr lang="en-US" sz="2000" dirty="0">
                <a:solidFill>
                  <a:srgbClr val="DD4B08"/>
                </a:solidFill>
                <a:latin typeface="Claire Hand" panose="02000506040000020004" pitchFamily="50" charset="0"/>
              </a:rPr>
              <a:t>API</a:t>
            </a:r>
          </a:p>
          <a:p>
            <a:pPr algn="r"/>
            <a:r>
              <a:rPr lang="en-US" sz="1200" dirty="0">
                <a:latin typeface="Claire Hand" panose="02000506040000020004" pitchFamily="50" charset="0"/>
              </a:rPr>
              <a:t>http-</a:t>
            </a:r>
          </a:p>
          <a:p>
            <a:pPr algn="r"/>
            <a:r>
              <a:rPr lang="en-US" sz="1200" dirty="0">
                <a:latin typeface="Claire Hand" panose="02000506040000020004" pitchFamily="50" charset="0"/>
              </a:rPr>
              <a:t>Rest-</a:t>
            </a:r>
          </a:p>
          <a:p>
            <a:pPr algn="r"/>
            <a:r>
              <a:rPr lang="en-US" sz="1200" dirty="0" err="1">
                <a:latin typeface="Claire Hand" panose="02000506040000020004" pitchFamily="50" charset="0"/>
              </a:rPr>
              <a:t>Json</a:t>
            </a:r>
            <a:r>
              <a:rPr lang="en-US" sz="1200" dirty="0">
                <a:latin typeface="Claire Hand" panose="02000506040000020004" pitchFamily="50" charset="0"/>
              </a:rPr>
              <a:t>-</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5" name="Imag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98800" y="2430000"/>
            <a:ext cx="2218062" cy="2885865"/>
          </a:xfrm>
          <a:prstGeom prst="rect">
            <a:avLst/>
          </a:prstGeom>
        </p:spPr>
      </p:pic>
      <p:pic>
        <p:nvPicPr>
          <p:cNvPr id="7" name="Image 6"/>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971999" y="2386405"/>
            <a:ext cx="2304976" cy="2931501"/>
          </a:xfrm>
          <a:prstGeom prst="rect">
            <a:avLst/>
          </a:prstGeom>
        </p:spPr>
      </p:pic>
    </p:spTree>
    <p:extLst>
      <p:ext uri="{BB962C8B-B14F-4D97-AF65-F5344CB8AC3E}">
        <p14:creationId xmlns:p14="http://schemas.microsoft.com/office/powerpoint/2010/main" val="325601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67944" y="181148"/>
            <a:ext cx="1666931" cy="461665"/>
          </a:xfrm>
          <a:prstGeom prst="rect">
            <a:avLst/>
          </a:prstGeom>
          <a:noFill/>
        </p:spPr>
        <p:txBody>
          <a:bodyPr wrap="none" rtlCol="0">
            <a:spAutoFit/>
          </a:bodyPr>
          <a:lstStyle/>
          <a:p>
            <a:r>
              <a:rPr lang="en-US" sz="2400" dirty="0">
                <a:latin typeface="Claire Hand" panose="02000506040000020004" pitchFamily="50" charset="0"/>
              </a:rPr>
              <a:t>automation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341" y="605571"/>
            <a:ext cx="371420" cy="303149"/>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978" y="605571"/>
            <a:ext cx="371420" cy="303149"/>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38" y="600384"/>
            <a:ext cx="371419" cy="303148"/>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528406" y="3356992"/>
            <a:ext cx="1130283" cy="35406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3034573"/>
            <a:ext cx="1255041" cy="103061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4673" y="3068960"/>
            <a:ext cx="1628567" cy="1030615"/>
          </a:xfrm>
          <a:prstGeom prst="rect">
            <a:avLst/>
          </a:prstGeom>
        </p:spPr>
      </p:pic>
      <p:sp>
        <p:nvSpPr>
          <p:cNvPr id="19" name="TextBox 18"/>
          <p:cNvSpPr txBox="1"/>
          <p:nvPr/>
        </p:nvSpPr>
        <p:spPr>
          <a:xfrm>
            <a:off x="644991" y="3365213"/>
            <a:ext cx="696023" cy="369332"/>
          </a:xfrm>
          <a:prstGeom prst="rect">
            <a:avLst/>
          </a:prstGeom>
          <a:noFill/>
        </p:spPr>
        <p:txBody>
          <a:bodyPr wrap="none" rtlCol="0">
            <a:spAutoFit/>
          </a:bodyPr>
          <a:lstStyle/>
          <a:p>
            <a:pPr algn="ctr"/>
            <a:r>
              <a:rPr lang="en-US" dirty="0">
                <a:latin typeface="Claire Hand" panose="02000506040000020004" pitchFamily="50" charset="0"/>
              </a:rPr>
              <a:t>build</a:t>
            </a:r>
          </a:p>
        </p:txBody>
      </p:sp>
      <p:sp>
        <p:nvSpPr>
          <p:cNvPr id="20" name="TextBox 19"/>
          <p:cNvSpPr txBox="1"/>
          <p:nvPr/>
        </p:nvSpPr>
        <p:spPr>
          <a:xfrm>
            <a:off x="2879556" y="3426655"/>
            <a:ext cx="928395" cy="369332"/>
          </a:xfrm>
          <a:prstGeom prst="rect">
            <a:avLst/>
          </a:prstGeom>
          <a:noFill/>
        </p:spPr>
        <p:txBody>
          <a:bodyPr wrap="none" rtlCol="0">
            <a:spAutoFit/>
          </a:bodyPr>
          <a:lstStyle/>
          <a:p>
            <a:pPr algn="ctr"/>
            <a:r>
              <a:rPr lang="en-US" dirty="0">
                <a:latin typeface="Claire Hand" panose="02000506040000020004" pitchFamily="50" charset="0"/>
              </a:rPr>
              <a:t>testing</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5609" y="3068960"/>
            <a:ext cx="1368559" cy="1123834"/>
          </a:xfrm>
          <a:prstGeom prst="rect">
            <a:avLst/>
          </a:prstGeom>
        </p:spPr>
      </p:pic>
      <p:sp>
        <p:nvSpPr>
          <p:cNvPr id="22" name="TextBox 21"/>
          <p:cNvSpPr txBox="1"/>
          <p:nvPr/>
        </p:nvSpPr>
        <p:spPr>
          <a:xfrm>
            <a:off x="4794969" y="3176245"/>
            <a:ext cx="1108513" cy="923330"/>
          </a:xfrm>
          <a:prstGeom prst="rect">
            <a:avLst/>
          </a:prstGeom>
          <a:noFill/>
        </p:spPr>
        <p:txBody>
          <a:bodyPr wrap="square" rtlCol="0">
            <a:spAutoFit/>
          </a:bodyPr>
          <a:lstStyle/>
          <a:p>
            <a:pPr algn="ctr"/>
            <a:r>
              <a:rPr lang="en-US" dirty="0">
                <a:latin typeface="Claire Hand" panose="02000506040000020004" pitchFamily="50" charset="0"/>
              </a:rPr>
              <a:t>Deploy</a:t>
            </a:r>
          </a:p>
          <a:p>
            <a:pPr algn="ctr"/>
            <a:r>
              <a:rPr lang="en-US" dirty="0">
                <a:latin typeface="Claire Hand" panose="02000506040000020004" pitchFamily="50" charset="0"/>
              </a:rPr>
              <a:t>On dev/TEST</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4016736" y="3372847"/>
            <a:ext cx="701336" cy="354065"/>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6033504" y="3403067"/>
            <a:ext cx="914760" cy="354065"/>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4248" y="2901580"/>
            <a:ext cx="2016224" cy="1275938"/>
          </a:xfrm>
          <a:prstGeom prst="rect">
            <a:avLst/>
          </a:prstGeom>
        </p:spPr>
      </p:pic>
      <p:sp>
        <p:nvSpPr>
          <p:cNvPr id="26" name="TextBox 25"/>
          <p:cNvSpPr txBox="1"/>
          <p:nvPr/>
        </p:nvSpPr>
        <p:spPr>
          <a:xfrm>
            <a:off x="7248667" y="3307711"/>
            <a:ext cx="1151277" cy="646331"/>
          </a:xfrm>
          <a:prstGeom prst="rect">
            <a:avLst/>
          </a:prstGeom>
          <a:noFill/>
        </p:spPr>
        <p:txBody>
          <a:bodyPr wrap="none" rtlCol="0">
            <a:spAutoFit/>
          </a:bodyPr>
          <a:lstStyle/>
          <a:p>
            <a:r>
              <a:rPr lang="en-US" dirty="0">
                <a:latin typeface="Claire Hand" panose="02000506040000020004" pitchFamily="50" charset="0"/>
              </a:rPr>
              <a:t>Deploy on</a:t>
            </a:r>
          </a:p>
          <a:p>
            <a:pPr algn="ctr"/>
            <a:r>
              <a:rPr lang="en-US" dirty="0">
                <a:latin typeface="Claire Hand" panose="02000506040000020004" pitchFamily="50" charset="0"/>
              </a:rPr>
              <a:t>prod</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sp>
        <p:nvSpPr>
          <p:cNvPr id="28" name="TextBox 8"/>
          <p:cNvSpPr txBox="1"/>
          <p:nvPr/>
        </p:nvSpPr>
        <p:spPr>
          <a:xfrm>
            <a:off x="584748" y="5157192"/>
            <a:ext cx="3176254"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Claire Hand" panose="02000506040000020004" pitchFamily="50" charset="0"/>
              </a:rPr>
              <a:t>Continuous integration</a:t>
            </a:r>
          </a:p>
          <a:p>
            <a:pPr marL="342900" indent="-342900">
              <a:buFont typeface="Arial" panose="020B0604020202020204" pitchFamily="34" charset="0"/>
              <a:buChar char="•"/>
            </a:pPr>
            <a:r>
              <a:rPr lang="en-US" sz="2000" dirty="0">
                <a:latin typeface="Claire Hand" panose="02000506040000020004" pitchFamily="50" charset="0"/>
              </a:rPr>
              <a:t>Continuous deployment</a:t>
            </a:r>
          </a:p>
        </p:txBody>
      </p:sp>
    </p:spTree>
    <p:extLst>
      <p:ext uri="{BB962C8B-B14F-4D97-AF65-F5344CB8AC3E}">
        <p14:creationId xmlns:p14="http://schemas.microsoft.com/office/powerpoint/2010/main" val="350904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pic>
        <p:nvPicPr>
          <p:cNvPr id="4" name="Picture 3">
            <a:extLst>
              <a:ext uri="{FF2B5EF4-FFF2-40B4-BE49-F238E27FC236}">
                <a16:creationId xmlns:a16="http://schemas.microsoft.com/office/drawing/2014/main" id="{6F0E279E-6F9E-4818-BC53-C04B99C46C57}"/>
              </a:ext>
            </a:extLst>
          </p:cNvPr>
          <p:cNvPicPr>
            <a:picLocks noChangeAspect="1"/>
          </p:cNvPicPr>
          <p:nvPr/>
        </p:nvPicPr>
        <p:blipFill rotWithShape="1">
          <a:blip r:embed="rId3"/>
          <a:srcRect l="2433" t="7423" r="5901"/>
          <a:stretch/>
        </p:blipFill>
        <p:spPr>
          <a:xfrm>
            <a:off x="179512" y="1340768"/>
            <a:ext cx="8382000" cy="4759358"/>
          </a:xfrm>
          <a:prstGeom prst="rect">
            <a:avLst/>
          </a:prstGeom>
        </p:spPr>
      </p:pic>
      <p:sp>
        <p:nvSpPr>
          <p:cNvPr id="5" name="TextBox 4">
            <a:extLst>
              <a:ext uri="{FF2B5EF4-FFF2-40B4-BE49-F238E27FC236}">
                <a16:creationId xmlns:a16="http://schemas.microsoft.com/office/drawing/2014/main" id="{3C39F25B-2850-425D-B7F9-DAB3C901282C}"/>
              </a:ext>
            </a:extLst>
          </p:cNvPr>
          <p:cNvSpPr txBox="1"/>
          <p:nvPr/>
        </p:nvSpPr>
        <p:spPr>
          <a:xfrm>
            <a:off x="8240627" y="1129951"/>
            <a:ext cx="90337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38483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088005" y="181148"/>
            <a:ext cx="1500219" cy="461665"/>
          </a:xfrm>
          <a:prstGeom prst="rect">
            <a:avLst/>
          </a:prstGeom>
          <a:noFill/>
        </p:spPr>
        <p:txBody>
          <a:bodyPr wrap="none" rtlCol="0">
            <a:spAutoFit/>
          </a:bodyPr>
          <a:lstStyle/>
          <a:p>
            <a:r>
              <a:rPr lang="en-US" sz="2400" dirty="0">
                <a:latin typeface="Claire Hand" panose="02000506040000020004" pitchFamily="50" charset="0"/>
              </a:rPr>
              <a:t>stateless</a:t>
            </a: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9"/>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138" y="600384"/>
            <a:ext cx="371419" cy="30314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2014" y="1871298"/>
            <a:ext cx="5552274" cy="4164206"/>
          </a:xfrm>
          <a:prstGeom prst="rect">
            <a:avLst/>
          </a:prstGeom>
        </p:spPr>
      </p:pic>
      <p:sp>
        <p:nvSpPr>
          <p:cNvPr id="12" name="TextBox 11"/>
          <p:cNvSpPr txBox="1"/>
          <p:nvPr/>
        </p:nvSpPr>
        <p:spPr>
          <a:xfrm>
            <a:off x="3131840" y="3645024"/>
            <a:ext cx="492443" cy="461665"/>
          </a:xfrm>
          <a:prstGeom prst="rect">
            <a:avLst/>
          </a:prstGeom>
          <a:noFill/>
        </p:spPr>
        <p:txBody>
          <a:bodyPr wrap="none" rtlCol="0">
            <a:spAutoFit/>
          </a:bodyPr>
          <a:lstStyle/>
          <a:p>
            <a:r>
              <a:rPr lang="en-US" sz="2400" dirty="0">
                <a:latin typeface="Claire Hand" panose="02000506040000020004" pitchFamily="50" charset="0"/>
              </a:rPr>
              <a:t>(1)</a:t>
            </a:r>
          </a:p>
        </p:txBody>
      </p:sp>
      <p:sp>
        <p:nvSpPr>
          <p:cNvPr id="13" name="TextBox 12"/>
          <p:cNvSpPr txBox="1"/>
          <p:nvPr/>
        </p:nvSpPr>
        <p:spPr>
          <a:xfrm>
            <a:off x="4486336" y="3491736"/>
            <a:ext cx="470000" cy="461665"/>
          </a:xfrm>
          <a:prstGeom prst="rect">
            <a:avLst/>
          </a:prstGeom>
          <a:noFill/>
        </p:spPr>
        <p:txBody>
          <a:bodyPr wrap="none" rtlCol="0">
            <a:spAutoFit/>
          </a:bodyPr>
          <a:lstStyle/>
          <a:p>
            <a:r>
              <a:rPr lang="en-US" sz="2400" dirty="0">
                <a:latin typeface="Claire Hand" panose="02000506040000020004" pitchFamily="50" charset="0"/>
              </a:rPr>
              <a:t>(2)</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spTree>
    <p:extLst>
      <p:ext uri="{BB962C8B-B14F-4D97-AF65-F5344CB8AC3E}">
        <p14:creationId xmlns:p14="http://schemas.microsoft.com/office/powerpoint/2010/main" val="235734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436096" y="181148"/>
            <a:ext cx="2629951" cy="461665"/>
          </a:xfrm>
          <a:prstGeom prst="rect">
            <a:avLst/>
          </a:prstGeom>
          <a:noFill/>
        </p:spPr>
        <p:txBody>
          <a:bodyPr wrap="none" rtlCol="0">
            <a:spAutoFit/>
          </a:bodyPr>
          <a:lstStyle/>
          <a:p>
            <a:r>
              <a:rPr lang="en-US" sz="2400" dirty="0">
                <a:latin typeface="Claire Hand" panose="02000506040000020004" pitchFamily="50" charset="0"/>
              </a:rPr>
              <a:t>Highly observable</a:t>
            </a: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8"/>
          </a:xfrm>
          <a:prstGeom prst="rect">
            <a:avLst/>
          </a:prstGeom>
        </p:spPr>
      </p:pic>
      <p:sp>
        <p:nvSpPr>
          <p:cNvPr id="12" name="TextBox 11"/>
          <p:cNvSpPr txBox="1"/>
          <p:nvPr/>
        </p:nvSpPr>
        <p:spPr>
          <a:xfrm>
            <a:off x="251520" y="1376895"/>
            <a:ext cx="852990" cy="461665"/>
          </a:xfrm>
          <a:prstGeom prst="rect">
            <a:avLst/>
          </a:prstGeom>
          <a:noFill/>
        </p:spPr>
        <p:txBody>
          <a:bodyPr wrap="none" rtlCol="0">
            <a:spAutoFit/>
          </a:bodyPr>
          <a:lstStyle/>
          <a:p>
            <a:r>
              <a:rPr lang="en-US" sz="2400" dirty="0">
                <a:latin typeface="Claire Hand" panose="02000506040000020004" pitchFamily="50" charset="0"/>
              </a:rPr>
              <a:t>Logs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2204864"/>
            <a:ext cx="6699132" cy="4032448"/>
          </a:xfrm>
          <a:prstGeom prst="rect">
            <a:avLst/>
          </a:prstGeom>
        </p:spPr>
      </p:pic>
      <p:pic>
        <p:nvPicPr>
          <p:cNvPr id="4100"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280" y="2060848"/>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6" y="3374512"/>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9304" y="4970656"/>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8268" y="2162719"/>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6050" y="2090465"/>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587" y="3952516"/>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file log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4291715"/>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600384"/>
            <a:ext cx="371419" cy="303149"/>
          </a:xfrm>
          <a:prstGeom prst="rect">
            <a:avLst/>
          </a:prstGeom>
        </p:spPr>
      </p:pic>
    </p:spTree>
    <p:extLst>
      <p:ext uri="{BB962C8B-B14F-4D97-AF65-F5344CB8AC3E}">
        <p14:creationId xmlns:p14="http://schemas.microsoft.com/office/powerpoint/2010/main" val="4153247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436096" y="181148"/>
            <a:ext cx="2629951" cy="461665"/>
          </a:xfrm>
          <a:prstGeom prst="rect">
            <a:avLst/>
          </a:prstGeom>
          <a:noFill/>
        </p:spPr>
        <p:txBody>
          <a:bodyPr wrap="none" rtlCol="0">
            <a:spAutoFit/>
          </a:bodyPr>
          <a:lstStyle/>
          <a:p>
            <a:r>
              <a:rPr lang="en-US" sz="2400" dirty="0">
                <a:latin typeface="Claire Hand" panose="02000506040000020004" pitchFamily="50" charset="0"/>
              </a:rPr>
              <a:t>Highly observable</a:t>
            </a:r>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103" y="597141"/>
            <a:ext cx="371419" cy="30314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2391039"/>
            <a:ext cx="4426212" cy="2664296"/>
          </a:xfrm>
          <a:prstGeom prst="rect">
            <a:avLst/>
          </a:prstGeom>
        </p:spPr>
      </p:pic>
      <p:pic>
        <p:nvPicPr>
          <p:cNvPr id="17" name="Picture 4" descr="Résultat de recherche d'images pour &quot;file log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2580" y="3134900"/>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ésultat de recherche d'images pour &quot;file log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3727" y="2918876"/>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file log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648" y="2990884"/>
            <a:ext cx="600001" cy="600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file log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7703" y="3062892"/>
            <a:ext cx="600001" cy="6000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51520" y="1376895"/>
            <a:ext cx="2858539" cy="461665"/>
          </a:xfrm>
          <a:prstGeom prst="rect">
            <a:avLst/>
          </a:prstGeom>
          <a:noFill/>
        </p:spPr>
        <p:txBody>
          <a:bodyPr wrap="none" rtlCol="0">
            <a:spAutoFit/>
          </a:bodyPr>
          <a:lstStyle/>
          <a:p>
            <a:r>
              <a:rPr lang="en-US" sz="2400" dirty="0">
                <a:latin typeface="Claire Hand" panose="02000506040000020004" pitchFamily="50" charset="0"/>
              </a:rPr>
              <a:t>Centralized logging</a:t>
            </a:r>
          </a:p>
        </p:txBody>
      </p:sp>
      <p:pic>
        <p:nvPicPr>
          <p:cNvPr id="7170" name="Picture 2" descr="Résultat de recherche d'images pour &quot;kibana logstash elasticsearch&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54" y="3662893"/>
            <a:ext cx="173355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38" y="600384"/>
            <a:ext cx="371419" cy="303149"/>
          </a:xfrm>
          <a:prstGeom prst="rect">
            <a:avLst/>
          </a:prstGeom>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Tree>
    <p:extLst>
      <p:ext uri="{BB962C8B-B14F-4D97-AF65-F5344CB8AC3E}">
        <p14:creationId xmlns:p14="http://schemas.microsoft.com/office/powerpoint/2010/main" val="2563863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436096" y="181148"/>
            <a:ext cx="2629951" cy="461665"/>
          </a:xfrm>
          <a:prstGeom prst="rect">
            <a:avLst/>
          </a:prstGeom>
          <a:noFill/>
        </p:spPr>
        <p:txBody>
          <a:bodyPr wrap="none" rtlCol="0">
            <a:spAutoFit/>
          </a:bodyPr>
          <a:lstStyle/>
          <a:p>
            <a:r>
              <a:rPr lang="en-US" sz="2400" dirty="0">
                <a:latin typeface="Claire Hand" panose="02000506040000020004" pitchFamily="50" charset="0"/>
              </a:rPr>
              <a:t>Highly observable</a:t>
            </a:r>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103" y="597141"/>
            <a:ext cx="371419" cy="303148"/>
          </a:xfrm>
          <a:prstGeom prst="rect">
            <a:avLst/>
          </a:prstGeom>
        </p:spPr>
      </p:pic>
      <p:sp>
        <p:nvSpPr>
          <p:cNvPr id="12" name="TextBox 11"/>
          <p:cNvSpPr txBox="1"/>
          <p:nvPr/>
        </p:nvSpPr>
        <p:spPr>
          <a:xfrm>
            <a:off x="251520" y="1376895"/>
            <a:ext cx="1679114" cy="461665"/>
          </a:xfrm>
          <a:prstGeom prst="rect">
            <a:avLst/>
          </a:prstGeom>
          <a:noFill/>
        </p:spPr>
        <p:txBody>
          <a:bodyPr wrap="none" rtlCol="0">
            <a:spAutoFit/>
          </a:bodyPr>
          <a:lstStyle/>
          <a:p>
            <a:r>
              <a:rPr lang="en-US" sz="2400" dirty="0">
                <a:latin typeface="Claire Hand" panose="02000506040000020004" pitchFamily="50" charset="0"/>
              </a:rPr>
              <a:t>monitoring</a:t>
            </a:r>
          </a:p>
        </p:txBody>
      </p:sp>
      <p:pic>
        <p:nvPicPr>
          <p:cNvPr id="5122" name="Picture 2" descr="http://46zwyrvli634e39iq2l9mv8g.wpengine.netdna-cdn.com/wp-content/uploads/2015/04/9syf9vz54ec-khi41sge0hq6oqmaafkwdxvbncgzrq5ciif1ehycm4blv5ipaaplmbqxb-pbrsnvhsiqq6jfkvavf3dfwvimzkp-e1pfwptsweoc72iz0wmorwm6vbpemuls01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30" y="2060848"/>
            <a:ext cx="7223830" cy="33094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ésultat de recherche d'images pour &quot;appdynamic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0352" y="5661248"/>
            <a:ext cx="960041" cy="78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38" y="600384"/>
            <a:ext cx="371419" cy="303149"/>
          </a:xfrm>
          <a:prstGeom prst="rect">
            <a:avLst/>
          </a:prstGeom>
        </p:spPr>
      </p:pic>
    </p:spTree>
    <p:extLst>
      <p:ext uri="{BB962C8B-B14F-4D97-AF65-F5344CB8AC3E}">
        <p14:creationId xmlns:p14="http://schemas.microsoft.com/office/powerpoint/2010/main" val="876926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436096" y="181148"/>
            <a:ext cx="2629951" cy="461665"/>
          </a:xfrm>
          <a:prstGeom prst="rect">
            <a:avLst/>
          </a:prstGeom>
          <a:noFill/>
        </p:spPr>
        <p:txBody>
          <a:bodyPr wrap="none" rtlCol="0">
            <a:spAutoFit/>
          </a:bodyPr>
          <a:lstStyle/>
          <a:p>
            <a:r>
              <a:rPr lang="en-US" sz="2400" dirty="0">
                <a:latin typeface="Claire Hand" panose="02000506040000020004" pitchFamily="50" charset="0"/>
              </a:rPr>
              <a:t>Highly observable</a:t>
            </a: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03" y="597141"/>
            <a:ext cx="371419" cy="303148"/>
          </a:xfrm>
          <a:prstGeom prst="rect">
            <a:avLst/>
          </a:prstGeom>
        </p:spPr>
      </p:pic>
      <p:sp>
        <p:nvSpPr>
          <p:cNvPr id="12" name="TextBox 11"/>
          <p:cNvSpPr txBox="1"/>
          <p:nvPr/>
        </p:nvSpPr>
        <p:spPr>
          <a:xfrm>
            <a:off x="251520" y="1376895"/>
            <a:ext cx="2237920" cy="461665"/>
          </a:xfrm>
          <a:prstGeom prst="rect">
            <a:avLst/>
          </a:prstGeom>
          <a:noFill/>
        </p:spPr>
        <p:txBody>
          <a:bodyPr wrap="none" rtlCol="0">
            <a:spAutoFit/>
          </a:bodyPr>
          <a:lstStyle/>
          <a:p>
            <a:r>
              <a:rPr lang="en-US" sz="2400" dirty="0">
                <a:latin typeface="Claire Hand" panose="02000506040000020004" pitchFamily="50" charset="0"/>
              </a:rPr>
              <a:t>Correlation ids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600" y="2306735"/>
            <a:ext cx="6699132" cy="4032448"/>
          </a:xfrm>
          <a:prstGeom prst="rect">
            <a:avLst/>
          </a:prstGeom>
        </p:spPr>
      </p:pic>
      <p:sp>
        <p:nvSpPr>
          <p:cNvPr id="23" name="TextBox 22"/>
          <p:cNvSpPr txBox="1"/>
          <p:nvPr/>
        </p:nvSpPr>
        <p:spPr>
          <a:xfrm>
            <a:off x="1956128" y="2322770"/>
            <a:ext cx="822661" cy="338554"/>
          </a:xfrm>
          <a:prstGeom prst="rect">
            <a:avLst/>
          </a:prstGeom>
          <a:noFill/>
        </p:spPr>
        <p:txBody>
          <a:bodyPr wrap="none" rtlCol="0">
            <a:spAutoFit/>
          </a:bodyPr>
          <a:lstStyle/>
          <a:p>
            <a:r>
              <a:rPr lang="en-US" sz="1600" dirty="0">
                <a:solidFill>
                  <a:srgbClr val="0066CC"/>
                </a:solidFill>
                <a:latin typeface="Claire Hand" panose="02000506040000020004" pitchFamily="50" charset="0"/>
              </a:rPr>
              <a:t>ID 5678</a:t>
            </a:r>
          </a:p>
        </p:txBody>
      </p:sp>
      <p:sp>
        <p:nvSpPr>
          <p:cNvPr id="24" name="TextBox 23"/>
          <p:cNvSpPr txBox="1"/>
          <p:nvPr/>
        </p:nvSpPr>
        <p:spPr>
          <a:xfrm>
            <a:off x="2956030" y="2996952"/>
            <a:ext cx="822661" cy="338554"/>
          </a:xfrm>
          <a:prstGeom prst="rect">
            <a:avLst/>
          </a:prstGeom>
          <a:noFill/>
        </p:spPr>
        <p:txBody>
          <a:bodyPr wrap="none" rtlCol="0">
            <a:spAutoFit/>
          </a:bodyPr>
          <a:lstStyle/>
          <a:p>
            <a:r>
              <a:rPr lang="en-US" sz="1600" dirty="0">
                <a:solidFill>
                  <a:srgbClr val="0066CC"/>
                </a:solidFill>
                <a:latin typeface="Claire Hand" panose="02000506040000020004" pitchFamily="50" charset="0"/>
              </a:rPr>
              <a:t>ID 5678</a:t>
            </a:r>
          </a:p>
        </p:txBody>
      </p:sp>
      <p:sp>
        <p:nvSpPr>
          <p:cNvPr id="25" name="TextBox 24"/>
          <p:cNvSpPr txBox="1"/>
          <p:nvPr/>
        </p:nvSpPr>
        <p:spPr>
          <a:xfrm>
            <a:off x="5260807" y="3573016"/>
            <a:ext cx="822661" cy="338554"/>
          </a:xfrm>
          <a:prstGeom prst="rect">
            <a:avLst/>
          </a:prstGeom>
          <a:noFill/>
        </p:spPr>
        <p:txBody>
          <a:bodyPr wrap="none" rtlCol="0">
            <a:spAutoFit/>
          </a:bodyPr>
          <a:lstStyle/>
          <a:p>
            <a:r>
              <a:rPr lang="en-US" sz="1600" dirty="0">
                <a:solidFill>
                  <a:srgbClr val="0066CC"/>
                </a:solidFill>
                <a:latin typeface="Claire Hand" panose="02000506040000020004" pitchFamily="50" charset="0"/>
              </a:rPr>
              <a:t>ID 5678</a:t>
            </a:r>
          </a:p>
        </p:txBody>
      </p:sp>
      <p:sp>
        <p:nvSpPr>
          <p:cNvPr id="26" name="TextBox 25"/>
          <p:cNvSpPr txBox="1"/>
          <p:nvPr/>
        </p:nvSpPr>
        <p:spPr>
          <a:xfrm>
            <a:off x="6573191" y="4941168"/>
            <a:ext cx="822661" cy="338554"/>
          </a:xfrm>
          <a:prstGeom prst="rect">
            <a:avLst/>
          </a:prstGeom>
          <a:noFill/>
        </p:spPr>
        <p:txBody>
          <a:bodyPr wrap="none" rtlCol="0">
            <a:spAutoFit/>
          </a:bodyPr>
          <a:lstStyle/>
          <a:p>
            <a:r>
              <a:rPr lang="en-US" sz="1600" dirty="0">
                <a:solidFill>
                  <a:srgbClr val="0066CC"/>
                </a:solidFill>
                <a:latin typeface="Claire Hand" panose="02000506040000020004" pitchFamily="50" charset="0"/>
              </a:rPr>
              <a:t>ID 5678</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600384"/>
            <a:ext cx="371419" cy="303149"/>
          </a:xfrm>
          <a:prstGeom prst="rect">
            <a:avLst/>
          </a:prstGeom>
        </p:spPr>
      </p:pic>
    </p:spTree>
    <p:extLst>
      <p:ext uri="{BB962C8B-B14F-4D97-AF65-F5344CB8AC3E}">
        <p14:creationId xmlns:p14="http://schemas.microsoft.com/office/powerpoint/2010/main" val="138111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123728" y="1700808"/>
            <a:ext cx="4284763" cy="4154984"/>
          </a:xfrm>
          <a:prstGeom prst="rect">
            <a:avLst/>
          </a:prstGeom>
          <a:noFill/>
        </p:spPr>
        <p:txBody>
          <a:bodyPr wrap="none" rtlCol="0">
            <a:spAutoFit/>
          </a:bodyPr>
          <a:lstStyle/>
          <a:p>
            <a:pPr marL="342900" indent="-342900">
              <a:buBlip>
                <a:blip r:embed="rId2"/>
              </a:buBlip>
            </a:pPr>
            <a:r>
              <a:rPr lang="en-US" sz="2400" dirty="0">
                <a:latin typeface="Claire Hand" panose="02000506040000020004" pitchFamily="50" charset="0"/>
              </a:rPr>
              <a:t> Modularity</a:t>
            </a:r>
          </a:p>
          <a:p>
            <a:endParaRPr lang="fr-FR" sz="2400" dirty="0">
              <a:latin typeface="Claire Hand" panose="02000506040000020004" pitchFamily="50" charset="0"/>
            </a:endParaRPr>
          </a:p>
          <a:p>
            <a:pPr marL="342900" indent="-342900">
              <a:buBlip>
                <a:blip r:embed="rId2"/>
              </a:buBlip>
            </a:pPr>
            <a:r>
              <a:rPr lang="en-US" sz="2400" dirty="0">
                <a:latin typeface="Claire Hand" panose="02000506040000020004" pitchFamily="50" charset="0"/>
              </a:rPr>
              <a:t> Autonomous</a:t>
            </a:r>
          </a:p>
          <a:p>
            <a:endParaRPr lang="fr-FR" sz="2400" dirty="0">
              <a:latin typeface="Claire Hand" panose="02000506040000020004" pitchFamily="50" charset="0"/>
            </a:endParaRPr>
          </a:p>
          <a:p>
            <a:pPr marL="342900" indent="-342900">
              <a:buBlip>
                <a:blip r:embed="rId2"/>
              </a:buBlip>
            </a:pPr>
            <a:r>
              <a:rPr lang="en-US" sz="2400" dirty="0">
                <a:latin typeface="Claire Hand" panose="02000506040000020004" pitchFamily="50" charset="0"/>
              </a:rPr>
              <a:t> hide implementation details</a:t>
            </a:r>
          </a:p>
          <a:p>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Automation</a:t>
            </a:r>
          </a:p>
          <a:p>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t>
            </a:r>
            <a:r>
              <a:rPr lang="en-US" sz="2400" dirty="0">
                <a:latin typeface="Claire Hand" panose="02000506040000020004" pitchFamily="50" charset="0"/>
              </a:rPr>
              <a:t>Stateless</a:t>
            </a:r>
          </a:p>
          <a:p>
            <a:endParaRPr lang="fr-FR" sz="2400" dirty="0">
              <a:latin typeface="Claire Hand" panose="02000506040000020004" pitchFamily="50" charset="0"/>
            </a:endParaRPr>
          </a:p>
          <a:p>
            <a:pPr marL="342900" indent="-342900">
              <a:buBlip>
                <a:blip r:embed="rId2"/>
              </a:buBlip>
            </a:pPr>
            <a:r>
              <a:rPr lang="fr-FR" sz="2400" dirty="0">
                <a:latin typeface="Claire Hand" panose="02000506040000020004" pitchFamily="50" charset="0"/>
              </a:rPr>
              <a:t> </a:t>
            </a:r>
            <a:r>
              <a:rPr lang="fr-FR" sz="2400" dirty="0" err="1">
                <a:latin typeface="Claire Hand" panose="02000506040000020004" pitchFamily="50" charset="0"/>
              </a:rPr>
              <a:t>highly</a:t>
            </a:r>
            <a:r>
              <a:rPr lang="fr-FR" sz="2400" dirty="0">
                <a:latin typeface="Claire Hand" panose="02000506040000020004" pitchFamily="50" charset="0"/>
              </a:rPr>
              <a:t>  observable</a:t>
            </a:r>
            <a:endParaRPr lang="en-US" sz="2400" dirty="0">
              <a:latin typeface="Claire Hand" panose="02000506040000020004" pitchFamily="50" charset="0"/>
            </a:endParaRPr>
          </a:p>
        </p:txBody>
      </p:sp>
      <p:sp>
        <p:nvSpPr>
          <p:cNvPr id="23" name="TextBox 22"/>
          <p:cNvSpPr txBox="1"/>
          <p:nvPr/>
        </p:nvSpPr>
        <p:spPr>
          <a:xfrm>
            <a:off x="1979712" y="642767"/>
            <a:ext cx="2138727" cy="646331"/>
          </a:xfrm>
          <a:prstGeom prst="rect">
            <a:avLst/>
          </a:prstGeom>
          <a:noFill/>
        </p:spPr>
        <p:txBody>
          <a:bodyPr wrap="none" rtlCol="0">
            <a:spAutoFit/>
          </a:bodyPr>
          <a:lstStyle/>
          <a:p>
            <a:r>
              <a:rPr lang="en-US" sz="3600" dirty="0">
                <a:latin typeface="Claire Hand" panose="02000506040000020004" pitchFamily="50" charset="0"/>
              </a:rPr>
              <a:t>principles</a:t>
            </a:r>
          </a:p>
        </p:txBody>
      </p:sp>
    </p:spTree>
    <p:extLst>
      <p:ext uri="{BB962C8B-B14F-4D97-AF65-F5344CB8AC3E}">
        <p14:creationId xmlns:p14="http://schemas.microsoft.com/office/powerpoint/2010/main" val="2610174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3140968"/>
            <a:ext cx="2447721" cy="646331"/>
          </a:xfrm>
          <a:prstGeom prst="rect">
            <a:avLst/>
          </a:prstGeom>
          <a:noFill/>
        </p:spPr>
        <p:txBody>
          <a:bodyPr wrap="none" rtlCol="0">
            <a:spAutoFit/>
          </a:bodyPr>
          <a:lstStyle/>
          <a:p>
            <a:r>
              <a:rPr lang="en-US" sz="3600" dirty="0">
                <a:latin typeface="Claire Hand" panose="02000506040000020004" pitchFamily="50" charset="0"/>
              </a:rPr>
              <a:t>Advantages</a:t>
            </a:r>
          </a:p>
        </p:txBody>
      </p:sp>
    </p:spTree>
    <p:extLst>
      <p:ext uri="{BB962C8B-B14F-4D97-AF65-F5344CB8AC3E}">
        <p14:creationId xmlns:p14="http://schemas.microsoft.com/office/powerpoint/2010/main" val="4178311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83768" y="2397934"/>
            <a:ext cx="1661647" cy="2111186"/>
            <a:chOff x="5561667" y="2304545"/>
            <a:chExt cx="2402223" cy="3052117"/>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1667" y="2304545"/>
              <a:ext cx="2402223" cy="3052117"/>
            </a:xfrm>
            <a:prstGeom prst="rect">
              <a:avLst/>
            </a:prstGeom>
          </p:spPr>
        </p:pic>
        <p:pic>
          <p:nvPicPr>
            <p:cNvPr id="8" name="Picture 7"/>
            <p:cNvPicPr>
              <a:picLocks noChangeAspect="1"/>
            </p:cNvPicPr>
            <p:nvPr/>
          </p:nvPicPr>
          <p:blipFill>
            <a:blip r:embed="rId3"/>
            <a:stretch>
              <a:fillRect/>
            </a:stretch>
          </p:blipFill>
          <p:spPr>
            <a:xfrm>
              <a:off x="6338532" y="2858075"/>
              <a:ext cx="920558" cy="283602"/>
            </a:xfrm>
            <a:prstGeom prst="rect">
              <a:avLst/>
            </a:prstGeom>
          </p:spPr>
        </p:pic>
        <p:pic>
          <p:nvPicPr>
            <p:cNvPr id="9" name="Picture 18" descr="Résultat de recherche d'images pour &quot;mysql&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893" y="4559383"/>
              <a:ext cx="943144" cy="393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83568" y="2443703"/>
            <a:ext cx="1643690" cy="2088371"/>
            <a:chOff x="971600" y="2354221"/>
            <a:chExt cx="2376264" cy="301913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0" y="2354221"/>
              <a:ext cx="2376264" cy="3019134"/>
            </a:xfrm>
            <a:prstGeom prst="rect">
              <a:avLst/>
            </a:prstGeom>
          </p:spPr>
        </p:pic>
        <p:pic>
          <p:nvPicPr>
            <p:cNvPr id="12" name="Picture 11"/>
            <p:cNvPicPr>
              <a:picLocks noChangeAspect="1"/>
            </p:cNvPicPr>
            <p:nvPr/>
          </p:nvPicPr>
          <p:blipFill>
            <a:blip r:embed="rId6"/>
            <a:stretch>
              <a:fillRect/>
            </a:stretch>
          </p:blipFill>
          <p:spPr>
            <a:xfrm>
              <a:off x="1308335" y="2621257"/>
              <a:ext cx="1514475" cy="757238"/>
            </a:xfrm>
            <a:prstGeom prst="rect">
              <a:avLst/>
            </a:prstGeom>
          </p:spPr>
        </p:pic>
        <p:pic>
          <p:nvPicPr>
            <p:cNvPr id="13" name="Picture 20" descr="Résultat de recherche d'images pour &quot;mongodb&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335" y="4725144"/>
              <a:ext cx="1424254" cy="38688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50958" y="143906"/>
            <a:ext cx="3166829" cy="461665"/>
          </a:xfrm>
          <a:prstGeom prst="rect">
            <a:avLst/>
          </a:prstGeom>
          <a:noFill/>
        </p:spPr>
        <p:txBody>
          <a:bodyPr wrap="none" rtlCol="0">
            <a:spAutoFit/>
          </a:bodyPr>
          <a:lstStyle/>
          <a:p>
            <a:r>
              <a:rPr lang="en-US" sz="2400" dirty="0">
                <a:latin typeface="Claire Hand" panose="02000506040000020004" pitchFamily="50" charset="0"/>
              </a:rPr>
              <a:t>Polyglot architecture</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sp>
        <p:nvSpPr>
          <p:cNvPr id="16" name="TextBox 15"/>
          <p:cNvSpPr txBox="1"/>
          <p:nvPr/>
        </p:nvSpPr>
        <p:spPr>
          <a:xfrm>
            <a:off x="3339515" y="5228883"/>
            <a:ext cx="3893886" cy="646331"/>
          </a:xfrm>
          <a:prstGeom prst="rect">
            <a:avLst/>
          </a:prstGeom>
          <a:noFill/>
        </p:spPr>
        <p:txBody>
          <a:bodyPr wrap="none" rtlCol="0">
            <a:spAutoFit/>
          </a:bodyPr>
          <a:lstStyle/>
          <a:p>
            <a:pPr marL="285750" indent="-285750">
              <a:buFontTx/>
              <a:buChar char="-"/>
            </a:pPr>
            <a:r>
              <a:rPr lang="en-US" dirty="0">
                <a:latin typeface="Claire Hand" panose="02000506040000020004" pitchFamily="50" charset="0"/>
              </a:rPr>
              <a:t>The right technology for the job</a:t>
            </a:r>
          </a:p>
          <a:p>
            <a:pPr marL="285750" indent="-285750">
              <a:buFontTx/>
              <a:buChar char="-"/>
            </a:pPr>
            <a:r>
              <a:rPr lang="en-US" dirty="0">
                <a:latin typeface="Claire Hand" panose="02000506040000020004" pitchFamily="50" charset="0"/>
              </a:rPr>
              <a:t>reduce technical debt</a:t>
            </a:r>
          </a:p>
        </p:txBody>
      </p:sp>
    </p:spTree>
    <p:extLst>
      <p:ext uri="{BB962C8B-B14F-4D97-AF65-F5344CB8AC3E}">
        <p14:creationId xmlns:p14="http://schemas.microsoft.com/office/powerpoint/2010/main" val="133009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89628" y="143906"/>
            <a:ext cx="2892843" cy="461665"/>
          </a:xfrm>
          <a:prstGeom prst="rect">
            <a:avLst/>
          </a:prstGeom>
          <a:noFill/>
        </p:spPr>
        <p:txBody>
          <a:bodyPr wrap="none" rtlCol="0">
            <a:spAutoFit/>
          </a:bodyPr>
          <a:lstStyle/>
          <a:p>
            <a:r>
              <a:rPr lang="en-US" sz="2400" dirty="0">
                <a:latin typeface="Claire Hand" panose="02000506040000020004" pitchFamily="50" charset="0"/>
              </a:rPr>
              <a:t>Evolutionary design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
        <p:nvSpPr>
          <p:cNvPr id="19" name="TextBox 18"/>
          <p:cNvSpPr txBox="1"/>
          <p:nvPr/>
        </p:nvSpPr>
        <p:spPr>
          <a:xfrm>
            <a:off x="5739717" y="5075892"/>
            <a:ext cx="3087064" cy="1477328"/>
          </a:xfrm>
          <a:prstGeom prst="rect">
            <a:avLst/>
          </a:prstGeom>
          <a:noFill/>
        </p:spPr>
        <p:txBody>
          <a:bodyPr wrap="none" rtlCol="0">
            <a:spAutoFit/>
          </a:bodyPr>
          <a:lstStyle/>
          <a:p>
            <a:pPr marL="285750" indent="-285750">
              <a:buFontTx/>
              <a:buChar char="-"/>
            </a:pPr>
            <a:r>
              <a:rPr lang="en-US" dirty="0">
                <a:solidFill>
                  <a:srgbClr val="E95612"/>
                </a:solidFill>
                <a:latin typeface="Claire Hand" panose="02000506040000020004" pitchFamily="50" charset="0"/>
              </a:rPr>
              <a:t>Remove</a:t>
            </a:r>
          </a:p>
          <a:p>
            <a:pPr marL="285750" indent="-285750">
              <a:buFontTx/>
              <a:buChar char="-"/>
            </a:pPr>
            <a:r>
              <a:rPr lang="en-US" dirty="0">
                <a:solidFill>
                  <a:srgbClr val="E95612"/>
                </a:solidFill>
                <a:latin typeface="Claire Hand" panose="02000506040000020004" pitchFamily="50" charset="0"/>
              </a:rPr>
              <a:t>Add</a:t>
            </a:r>
          </a:p>
          <a:p>
            <a:pPr marL="285750" indent="-285750">
              <a:buFontTx/>
              <a:buChar char="-"/>
            </a:pPr>
            <a:r>
              <a:rPr lang="en-US" dirty="0">
                <a:solidFill>
                  <a:srgbClr val="E95612"/>
                </a:solidFill>
                <a:latin typeface="Claire Hand" panose="02000506040000020004" pitchFamily="50" charset="0"/>
              </a:rPr>
              <a:t>Replace</a:t>
            </a:r>
          </a:p>
          <a:p>
            <a:pPr marL="285750" indent="-285750">
              <a:buFontTx/>
              <a:buChar char="-"/>
            </a:pPr>
            <a:r>
              <a:rPr lang="en-US" dirty="0">
                <a:solidFill>
                  <a:srgbClr val="E95612"/>
                </a:solidFill>
                <a:latin typeface="Claire Hand" panose="02000506040000020004" pitchFamily="50" charset="0"/>
              </a:rPr>
              <a:t>Experimental microservice</a:t>
            </a:r>
          </a:p>
          <a:p>
            <a:pPr marL="285750" indent="-285750">
              <a:buFontTx/>
              <a:buChar char="-"/>
            </a:pPr>
            <a:r>
              <a:rPr lang="en-US" dirty="0">
                <a:solidFill>
                  <a:srgbClr val="E95612"/>
                </a:solidFill>
                <a:latin typeface="Claire Hand" panose="02000506040000020004" pitchFamily="50" charset="0"/>
              </a:rPr>
              <a:t>Grow at “no” cost</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445" y="1543164"/>
            <a:ext cx="5742500" cy="3532728"/>
          </a:xfrm>
          <a:prstGeom prst="rect">
            <a:avLst/>
          </a:prstGeom>
        </p:spPr>
      </p:pic>
    </p:spTree>
    <p:extLst>
      <p:ext uri="{BB962C8B-B14F-4D97-AF65-F5344CB8AC3E}">
        <p14:creationId xmlns:p14="http://schemas.microsoft.com/office/powerpoint/2010/main" val="2876286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483768" y="143997"/>
            <a:ext cx="2933945" cy="461665"/>
          </a:xfrm>
          <a:prstGeom prst="rect">
            <a:avLst/>
          </a:prstGeom>
          <a:noFill/>
        </p:spPr>
        <p:txBody>
          <a:bodyPr wrap="none" rtlCol="0">
            <a:spAutoFit/>
          </a:bodyPr>
          <a:lstStyle/>
          <a:p>
            <a:r>
              <a:rPr lang="en-US" sz="2400" dirty="0">
                <a:latin typeface="Claire Hand" panose="02000506040000020004" pitchFamily="50" charset="0"/>
              </a:rPr>
              <a:t>Selective scalability</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
        <p:nvSpPr>
          <p:cNvPr id="19" name="TextBox 18"/>
          <p:cNvSpPr txBox="1"/>
          <p:nvPr/>
        </p:nvSpPr>
        <p:spPr>
          <a:xfrm>
            <a:off x="5724128" y="2564904"/>
            <a:ext cx="1366080" cy="307777"/>
          </a:xfrm>
          <a:prstGeom prst="rect">
            <a:avLst/>
          </a:prstGeom>
          <a:noFill/>
        </p:spPr>
        <p:txBody>
          <a:bodyPr wrap="none" rtlCol="0">
            <a:spAutoFit/>
          </a:bodyPr>
          <a:lstStyle/>
          <a:p>
            <a:r>
              <a:rPr lang="en-US" sz="1400" dirty="0" err="1">
                <a:solidFill>
                  <a:srgbClr val="69B7CD"/>
                </a:solidFill>
                <a:latin typeface="Claire Hand" panose="02000506040000020004" pitchFamily="50" charset="0"/>
              </a:rPr>
              <a:t>Nb</a:t>
            </a:r>
            <a:r>
              <a:rPr lang="en-US" sz="1400" dirty="0">
                <a:solidFill>
                  <a:srgbClr val="69B7CD"/>
                </a:solidFill>
                <a:latin typeface="Claire Hand" panose="02000506040000020004" pitchFamily="50" charset="0"/>
              </a:rPr>
              <a:t> users &gt; 500</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6000" y="1458000"/>
            <a:ext cx="5889229" cy="3829628"/>
          </a:xfrm>
          <a:prstGeom prst="rect">
            <a:avLst/>
          </a:prstGeom>
        </p:spPr>
      </p:pic>
    </p:spTree>
    <p:extLst>
      <p:ext uri="{BB962C8B-B14F-4D97-AF65-F5344CB8AC3E}">
        <p14:creationId xmlns:p14="http://schemas.microsoft.com/office/powerpoint/2010/main" val="33946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51E3A36-AA59-4315-812C-BFDEDD30C56F}"/>
              </a:ext>
            </a:extLst>
          </p:cNvPr>
          <p:cNvPicPr>
            <a:picLocks noChangeAspect="1"/>
          </p:cNvPicPr>
          <p:nvPr/>
        </p:nvPicPr>
        <p:blipFill rotWithShape="1">
          <a:blip r:embed="rId3"/>
          <a:srcRect t="4441"/>
          <a:stretch/>
        </p:blipFill>
        <p:spPr>
          <a:xfrm>
            <a:off x="-24" y="10"/>
            <a:ext cx="9144023" cy="4915066"/>
          </a:xfrm>
          <a:prstGeom prst="rect">
            <a:avLst/>
          </a:prstGeom>
        </p:spPr>
      </p:pic>
      <p:sp>
        <p:nvSpPr>
          <p:cNvPr id="14" name="Rectangle 13">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798897" y="5120640"/>
            <a:ext cx="7543800" cy="822960"/>
          </a:xfrm>
        </p:spPr>
        <p:txBody>
          <a:bodyPr vert="horz" lIns="91440" tIns="45720" rIns="91440" bIns="45720" rtlCol="0" anchor="b">
            <a:normAutofit/>
          </a:bodyPr>
          <a:lstStyle/>
          <a:p>
            <a:pPr>
              <a:defRPr/>
            </a:pPr>
            <a:r>
              <a:rPr lang="en-US" sz="3100">
                <a:solidFill>
                  <a:srgbClr val="FFFFFF"/>
                </a:solidFill>
              </a:rPr>
              <a:t>Cloud Computing</a:t>
            </a:r>
          </a:p>
        </p:txBody>
      </p:sp>
      <p:sp>
        <p:nvSpPr>
          <p:cNvPr id="16" name="Rectangle 15">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751276F-D6E0-4FA5-B212-200170D85E91}"/>
              </a:ext>
            </a:extLst>
          </p:cNvPr>
          <p:cNvSpPr txBox="1"/>
          <p:nvPr/>
        </p:nvSpPr>
        <p:spPr>
          <a:xfrm>
            <a:off x="8238257" y="64018"/>
            <a:ext cx="90337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42321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106573" y="143997"/>
            <a:ext cx="1833579" cy="461665"/>
          </a:xfrm>
          <a:prstGeom prst="rect">
            <a:avLst/>
          </a:prstGeom>
          <a:noFill/>
        </p:spPr>
        <p:txBody>
          <a:bodyPr wrap="none" rtlCol="0">
            <a:spAutoFit/>
          </a:bodyPr>
          <a:lstStyle/>
          <a:p>
            <a:r>
              <a:rPr lang="en-US" sz="2400" dirty="0">
                <a:latin typeface="Claire Hand" panose="02000506040000020004" pitchFamily="50" charset="0"/>
              </a:rPr>
              <a:t>Big vs small</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
        <p:nvSpPr>
          <p:cNvPr id="19" name="TextBox 18"/>
          <p:cNvSpPr txBox="1"/>
          <p:nvPr/>
        </p:nvSpPr>
        <p:spPr>
          <a:xfrm>
            <a:off x="2283750" y="2664260"/>
            <a:ext cx="5735673" cy="2677656"/>
          </a:xfrm>
          <a:prstGeom prst="rect">
            <a:avLst/>
          </a:prstGeom>
          <a:noFill/>
        </p:spPr>
        <p:txBody>
          <a:bodyPr wrap="none" rtlCol="0">
            <a:spAutoFit/>
          </a:bodyPr>
          <a:lstStyle/>
          <a:p>
            <a:r>
              <a:rPr lang="en-US" sz="2400" dirty="0">
                <a:latin typeface="Claire Hand" panose="02000506040000020004" pitchFamily="50" charset="0"/>
              </a:rPr>
              <a:t>Smaller code base</a:t>
            </a:r>
          </a:p>
          <a:p>
            <a:endParaRPr lang="en-US" sz="2400" dirty="0">
              <a:latin typeface="Claire Hand" panose="02000506040000020004" pitchFamily="50" charset="0"/>
            </a:endParaRPr>
          </a:p>
          <a:p>
            <a:r>
              <a:rPr lang="en-US" sz="2400" dirty="0">
                <a:latin typeface="Claire Hand" panose="02000506040000020004" pitchFamily="50" charset="0"/>
              </a:rPr>
              <a:t>Simpler to develop / test / deploy / scale</a:t>
            </a:r>
          </a:p>
          <a:p>
            <a:endParaRPr lang="en-US" sz="2400" dirty="0">
              <a:latin typeface="Claire Hand" panose="02000506040000020004" pitchFamily="50" charset="0"/>
            </a:endParaRPr>
          </a:p>
          <a:p>
            <a:r>
              <a:rPr lang="en-US" sz="2400" dirty="0">
                <a:latin typeface="Claire Hand" panose="02000506040000020004" pitchFamily="50" charset="0"/>
              </a:rPr>
              <a:t>Start faster</a:t>
            </a:r>
          </a:p>
          <a:p>
            <a:endParaRPr lang="en-US" sz="2400" dirty="0">
              <a:latin typeface="Claire Hand" panose="02000506040000020004" pitchFamily="50" charset="0"/>
            </a:endParaRPr>
          </a:p>
          <a:p>
            <a:r>
              <a:rPr lang="en-US" sz="2400" dirty="0">
                <a:latin typeface="Claire Hand" panose="02000506040000020004" pitchFamily="50" charset="0"/>
              </a:rPr>
              <a:t>Easier for new developers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558" y="605571"/>
            <a:ext cx="371419" cy="303149"/>
          </a:xfrm>
          <a:prstGeom prst="rect">
            <a:avLst/>
          </a:prstGeom>
        </p:spPr>
      </p:pic>
      <p:pic>
        <p:nvPicPr>
          <p:cNvPr id="11" name="Picture 2" descr="C:\Users\Samuel\Google Drive\Dubna\Sans titre - 17-t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100" y="2636912"/>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amuel\Google Drive\Dubna\Sans titre - 17-t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342192"/>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amuel\Google Drive\Dubna\Sans titre - 17-t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88" y="4027188"/>
            <a:ext cx="374650" cy="5016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Samuel\Google Drive\Dubna\Sans titre - 17-t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4765169"/>
            <a:ext cx="374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249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52224" y="3140968"/>
            <a:ext cx="2271904" cy="646331"/>
          </a:xfrm>
          <a:prstGeom prst="rect">
            <a:avLst/>
          </a:prstGeom>
          <a:noFill/>
        </p:spPr>
        <p:txBody>
          <a:bodyPr wrap="none" rtlCol="0">
            <a:spAutoFit/>
          </a:bodyPr>
          <a:lstStyle/>
          <a:p>
            <a:r>
              <a:rPr lang="en-US" sz="3600" dirty="0">
                <a:latin typeface="Claire Hand" panose="02000506040000020004" pitchFamily="50" charset="0"/>
              </a:rPr>
              <a:t>drawbacks</a:t>
            </a:r>
          </a:p>
        </p:txBody>
      </p:sp>
    </p:spTree>
    <p:extLst>
      <p:ext uri="{BB962C8B-B14F-4D97-AF65-F5344CB8AC3E}">
        <p14:creationId xmlns:p14="http://schemas.microsoft.com/office/powerpoint/2010/main" val="972546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361583" y="404664"/>
            <a:ext cx="4031873" cy="3785652"/>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Claire Hand" panose="02000506040000020004" pitchFamily="50" charset="0"/>
              </a:rPr>
              <a:t>Distributed system</a:t>
            </a:r>
          </a:p>
          <a:p>
            <a:pPr marL="800100" lvl="1" indent="-342900">
              <a:buFontTx/>
              <a:buChar char="-"/>
            </a:pPr>
            <a:r>
              <a:rPr lang="en-US" sz="2000" dirty="0">
                <a:latin typeface="Claire Hand" panose="02000506040000020004" pitchFamily="50" charset="0"/>
              </a:rPr>
              <a:t>Consistency</a:t>
            </a:r>
          </a:p>
          <a:p>
            <a:pPr marL="800100" lvl="1" indent="-342900">
              <a:buFontTx/>
              <a:buChar char="-"/>
            </a:pPr>
            <a:r>
              <a:rPr lang="en-US" sz="2000" dirty="0">
                <a:latin typeface="Claire Hand" panose="02000506040000020004" pitchFamily="50" charset="0"/>
              </a:rPr>
              <a:t>Transaction</a:t>
            </a:r>
          </a:p>
          <a:p>
            <a:pPr marL="800100" lvl="1" indent="-342900">
              <a:buFontTx/>
              <a:buChar char="-"/>
            </a:pPr>
            <a:r>
              <a:rPr lang="en-US" sz="2000" dirty="0">
                <a:latin typeface="Claire Hand" panose="02000506040000020004" pitchFamily="50" charset="0"/>
              </a:rPr>
              <a:t>Request travelling</a:t>
            </a:r>
          </a:p>
          <a:p>
            <a:endParaRPr lang="en-US" sz="2000" dirty="0">
              <a:latin typeface="Claire Hand" panose="02000506040000020004" pitchFamily="50" charset="0"/>
            </a:endParaRPr>
          </a:p>
          <a:p>
            <a:pPr marL="342900" indent="-342900">
              <a:buFont typeface="Arial" panose="020B0604020202020204" pitchFamily="34" charset="0"/>
              <a:buChar char="•"/>
            </a:pPr>
            <a:r>
              <a:rPr lang="en-US" sz="2000" dirty="0">
                <a:latin typeface="Claire Hand" panose="02000506040000020004" pitchFamily="50" charset="0"/>
              </a:rPr>
              <a:t>Slow (http)</a:t>
            </a:r>
          </a:p>
          <a:p>
            <a:endParaRPr lang="en-US" sz="2000" dirty="0">
              <a:latin typeface="Claire Hand" panose="02000506040000020004" pitchFamily="50" charset="0"/>
            </a:endParaRPr>
          </a:p>
          <a:p>
            <a:pPr marL="342900" indent="-342900">
              <a:buFont typeface="Arial" panose="020B0604020202020204" pitchFamily="34" charset="0"/>
              <a:buChar char="•"/>
            </a:pPr>
            <a:r>
              <a:rPr lang="en-US" sz="2000" dirty="0">
                <a:latin typeface="Claire Hand" panose="02000506040000020004" pitchFamily="50" charset="0"/>
              </a:rPr>
              <a:t>Requires an ecosystem</a:t>
            </a:r>
          </a:p>
          <a:p>
            <a:pPr marL="342900" indent="-342900">
              <a:buFont typeface="Arial" panose="020B0604020202020204" pitchFamily="34" charset="0"/>
              <a:buChar char="•"/>
            </a:pPr>
            <a:endParaRPr lang="en-US" sz="2000" dirty="0">
              <a:latin typeface="Claire Hand" panose="02000506040000020004" pitchFamily="50" charset="0"/>
            </a:endParaRPr>
          </a:p>
          <a:p>
            <a:pPr marL="342900" indent="-342900">
              <a:buFont typeface="Arial" panose="020B0604020202020204" pitchFamily="34" charset="0"/>
              <a:buChar char="•"/>
            </a:pPr>
            <a:r>
              <a:rPr lang="en-US" sz="2000" dirty="0">
                <a:latin typeface="Claire Hand" panose="02000506040000020004" pitchFamily="50" charset="0"/>
              </a:rPr>
              <a:t>Synchronous vs asynchronous</a:t>
            </a:r>
          </a:p>
          <a:p>
            <a:pPr marL="342900" indent="-342900">
              <a:buFont typeface="Arial" panose="020B0604020202020204" pitchFamily="34" charset="0"/>
              <a:buChar char="•"/>
            </a:pPr>
            <a:endParaRPr lang="en-US" sz="2000" dirty="0">
              <a:latin typeface="Claire Hand" panose="02000506040000020004" pitchFamily="50" charset="0"/>
            </a:endParaRPr>
          </a:p>
          <a:p>
            <a:pPr marL="342900" indent="-342900">
              <a:buFont typeface="Arial" panose="020B0604020202020204" pitchFamily="34" charset="0"/>
              <a:buChar char="•"/>
            </a:pPr>
            <a:r>
              <a:rPr lang="en-US" sz="2000" dirty="0">
                <a:latin typeface="Claire Hand" panose="02000506040000020004" pitchFamily="50" charset="0"/>
              </a:rPr>
              <a:t>Integration tests</a:t>
            </a:r>
          </a:p>
        </p:txBody>
      </p:sp>
      <p:sp>
        <p:nvSpPr>
          <p:cNvPr id="3" name="TextBox 18"/>
          <p:cNvSpPr txBox="1"/>
          <p:nvPr/>
        </p:nvSpPr>
        <p:spPr>
          <a:xfrm>
            <a:off x="1361583" y="4653136"/>
            <a:ext cx="5990486" cy="1938992"/>
          </a:xfrm>
          <a:prstGeom prst="rect">
            <a:avLst/>
          </a:prstGeom>
          <a:noFill/>
        </p:spPr>
        <p:txBody>
          <a:bodyPr wrap="none" rtlCol="0">
            <a:spAutoFit/>
          </a:bodyPr>
          <a:lstStyle/>
          <a:p>
            <a:r>
              <a:rPr lang="en-US" sz="2000" dirty="0">
                <a:solidFill>
                  <a:schemeClr val="accent1">
                    <a:lumMod val="75000"/>
                  </a:schemeClr>
                </a:solidFill>
                <a:latin typeface="Claire Hand" panose="02000506040000020004" pitchFamily="50" charset="0"/>
              </a:rPr>
              <a:t>Conclusion:</a:t>
            </a:r>
          </a:p>
          <a:p>
            <a:endParaRPr lang="en-US" sz="2000" dirty="0">
              <a:solidFill>
                <a:schemeClr val="accent1">
                  <a:lumMod val="75000"/>
                </a:schemeClr>
              </a:solidFill>
              <a:latin typeface="Claire Hand" panose="02000506040000020004" pitchFamily="50" charset="0"/>
            </a:endParaRPr>
          </a:p>
          <a:p>
            <a:pPr marL="342900" indent="-342900">
              <a:buFont typeface="Arial" panose="020B0604020202020204" pitchFamily="34" charset="0"/>
              <a:buChar char="•"/>
            </a:pPr>
            <a:r>
              <a:rPr lang="en-US" sz="2000" dirty="0">
                <a:solidFill>
                  <a:schemeClr val="accent1">
                    <a:lumMod val="75000"/>
                  </a:schemeClr>
                </a:solidFill>
                <a:latin typeface="Claire Hand" panose="02000506040000020004" pitchFamily="50" charset="0"/>
              </a:rPr>
              <a:t>The Microservices architecture is more complex </a:t>
            </a:r>
          </a:p>
          <a:p>
            <a:r>
              <a:rPr lang="en-US" sz="2000" dirty="0">
                <a:solidFill>
                  <a:schemeClr val="accent1">
                    <a:lumMod val="75000"/>
                  </a:schemeClr>
                </a:solidFill>
                <a:latin typeface="Claire Hand" panose="02000506040000020004" pitchFamily="50" charset="0"/>
              </a:rPr>
              <a:t>Than a monolith. </a:t>
            </a:r>
          </a:p>
          <a:p>
            <a:endParaRPr lang="en-US" sz="2000" dirty="0">
              <a:solidFill>
                <a:schemeClr val="accent1">
                  <a:lumMod val="75000"/>
                </a:schemeClr>
              </a:solidFill>
              <a:latin typeface="Claire Hand" panose="02000506040000020004" pitchFamily="50" charset="0"/>
            </a:endParaRPr>
          </a:p>
          <a:p>
            <a:pPr marL="342900" indent="-342900">
              <a:buFont typeface="Arial" panose="020B0604020202020204" pitchFamily="34" charset="0"/>
              <a:buChar char="•"/>
            </a:pPr>
            <a:r>
              <a:rPr lang="en-US" sz="2000" dirty="0">
                <a:solidFill>
                  <a:schemeClr val="accent1">
                    <a:lumMod val="75000"/>
                  </a:schemeClr>
                </a:solidFill>
                <a:latin typeface="Claire Hand" panose="02000506040000020004" pitchFamily="50" charset="0"/>
              </a:rPr>
              <a:t>This the cost of growing and scaling easily </a:t>
            </a:r>
          </a:p>
        </p:txBody>
      </p:sp>
    </p:spTree>
    <p:extLst>
      <p:ext uri="{BB962C8B-B14F-4D97-AF65-F5344CB8AC3E}">
        <p14:creationId xmlns:p14="http://schemas.microsoft.com/office/powerpoint/2010/main" val="301882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9712" y="3070701"/>
            <a:ext cx="5284011" cy="646331"/>
          </a:xfrm>
          <a:prstGeom prst="rect">
            <a:avLst/>
          </a:prstGeom>
          <a:noFill/>
        </p:spPr>
        <p:txBody>
          <a:bodyPr wrap="none" rtlCol="0">
            <a:spAutoFit/>
          </a:bodyPr>
          <a:lstStyle/>
          <a:p>
            <a:r>
              <a:rPr lang="en-US" sz="3600" dirty="0">
                <a:latin typeface="Claire Hand" panose="02000506040000020004" pitchFamily="50" charset="0"/>
              </a:rPr>
              <a:t>Microservices ecosystem</a:t>
            </a:r>
          </a:p>
        </p:txBody>
      </p:sp>
    </p:spTree>
    <p:extLst>
      <p:ext uri="{BB962C8B-B14F-4D97-AF65-F5344CB8AC3E}">
        <p14:creationId xmlns:p14="http://schemas.microsoft.com/office/powerpoint/2010/main" val="1330091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15616" y="143906"/>
            <a:ext cx="2058897" cy="461665"/>
          </a:xfrm>
          <a:prstGeom prst="rect">
            <a:avLst/>
          </a:prstGeom>
          <a:noFill/>
        </p:spPr>
        <p:txBody>
          <a:bodyPr wrap="none" rtlCol="0">
            <a:spAutoFit/>
          </a:bodyPr>
          <a:lstStyle/>
          <a:p>
            <a:r>
              <a:rPr lang="en-US" sz="2400" dirty="0">
                <a:latin typeface="Claire Hand" panose="02000506040000020004" pitchFamily="50" charset="0"/>
              </a:rPr>
              <a:t>Load balancer</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grpSp>
        <p:nvGrpSpPr>
          <p:cNvPr id="11" name="Group 10"/>
          <p:cNvGrpSpPr/>
          <p:nvPr/>
        </p:nvGrpSpPr>
        <p:grpSpPr>
          <a:xfrm>
            <a:off x="908750" y="4975086"/>
            <a:ext cx="1805656" cy="1142684"/>
            <a:chOff x="1858854" y="2859159"/>
            <a:chExt cx="1393031" cy="88156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3"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3517166" y="4956177"/>
            <a:ext cx="1683076" cy="1065111"/>
            <a:chOff x="1858854" y="2859159"/>
            <a:chExt cx="1393031" cy="88156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6"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300192" y="4833301"/>
            <a:ext cx="1877244" cy="1187987"/>
            <a:chOff x="1858854" y="2859159"/>
            <a:chExt cx="1393031" cy="88156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9"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3923928" y="1196752"/>
            <a:ext cx="1217262" cy="999592"/>
            <a:chOff x="4481158" y="2261687"/>
            <a:chExt cx="1021556" cy="838882"/>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22" name="Picture 21" descr="C:\Users\Samuel\Google Drive\Dubna\Sans titre - 30 (2)-c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0620" y="2382562"/>
              <a:ext cx="840407" cy="64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3453" y="3140968"/>
            <a:ext cx="1204232" cy="988892"/>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324400">
            <a:off x="4854070" y="4378564"/>
            <a:ext cx="1768786" cy="554078"/>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8638619">
            <a:off x="2377349" y="4279984"/>
            <a:ext cx="1768786" cy="554078"/>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963656" y="4304127"/>
            <a:ext cx="1015746" cy="519139"/>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979248" y="2381160"/>
            <a:ext cx="1015746" cy="519139"/>
          </a:xfrm>
          <a:prstGeom prst="rect">
            <a:avLst/>
          </a:prstGeom>
        </p:spPr>
      </p:pic>
      <p:sp>
        <p:nvSpPr>
          <p:cNvPr id="29" name="TextBox 28"/>
          <p:cNvSpPr txBox="1"/>
          <p:nvPr/>
        </p:nvSpPr>
        <p:spPr>
          <a:xfrm>
            <a:off x="3749845" y="3301042"/>
            <a:ext cx="1426733" cy="646331"/>
          </a:xfrm>
          <a:prstGeom prst="rect">
            <a:avLst/>
          </a:prstGeom>
          <a:noFill/>
        </p:spPr>
        <p:txBody>
          <a:bodyPr wrap="square" rtlCol="0">
            <a:spAutoFit/>
          </a:bodyPr>
          <a:lstStyle/>
          <a:p>
            <a:pPr algn="ctr"/>
            <a:r>
              <a:rPr lang="en-US" dirty="0">
                <a:latin typeface="Claire Hand" panose="02000506040000020004" pitchFamily="50" charset="0"/>
              </a:rPr>
              <a:t>Load balancer</a:t>
            </a:r>
          </a:p>
        </p:txBody>
      </p:sp>
    </p:spTree>
    <p:extLst>
      <p:ext uri="{BB962C8B-B14F-4D97-AF65-F5344CB8AC3E}">
        <p14:creationId xmlns:p14="http://schemas.microsoft.com/office/powerpoint/2010/main" val="840760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15616" y="143906"/>
            <a:ext cx="3698769" cy="461665"/>
          </a:xfrm>
          <a:prstGeom prst="rect">
            <a:avLst/>
          </a:prstGeom>
          <a:noFill/>
        </p:spPr>
        <p:txBody>
          <a:bodyPr wrap="none" rtlCol="0">
            <a:spAutoFit/>
          </a:bodyPr>
          <a:lstStyle/>
          <a:p>
            <a:r>
              <a:rPr lang="en-US" sz="2400" dirty="0">
                <a:latin typeface="Claire Hand" panose="02000506040000020004" pitchFamily="50" charset="0"/>
              </a:rPr>
              <a:t>Load balancer (client side)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grpSp>
        <p:nvGrpSpPr>
          <p:cNvPr id="11" name="Group 10"/>
          <p:cNvGrpSpPr/>
          <p:nvPr/>
        </p:nvGrpSpPr>
        <p:grpSpPr>
          <a:xfrm>
            <a:off x="1190585" y="4842745"/>
            <a:ext cx="1805656" cy="1142684"/>
            <a:chOff x="1858854" y="2859159"/>
            <a:chExt cx="1393031" cy="88156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3"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3166195" y="4934109"/>
            <a:ext cx="1683076" cy="1065111"/>
            <a:chOff x="1858854" y="2859159"/>
            <a:chExt cx="1393031" cy="88156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6"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266459" y="4905309"/>
            <a:ext cx="1877244" cy="1187987"/>
            <a:chOff x="1858854" y="2859159"/>
            <a:chExt cx="1393031" cy="88156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9" name="Picture 7" descr="C:\Users\Samuel\Google Drive\Dubna\Sans titre - 30 (2)-vel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3517166" y="1472126"/>
            <a:ext cx="2592288" cy="2128737"/>
            <a:chOff x="4481158" y="2261687"/>
            <a:chExt cx="1021556" cy="838882"/>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22" name="Picture 21" descr="C:\Users\Samuel\Google Drive\Dubna\Sans titre - 30 (2)-c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2014" y="2373012"/>
              <a:ext cx="544804" cy="418777"/>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324400">
            <a:off x="3866662" y="3997081"/>
            <a:ext cx="2449756" cy="41039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638619">
            <a:off x="1940526" y="3873764"/>
            <a:ext cx="2273963" cy="554078"/>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3315424" y="4023669"/>
            <a:ext cx="1508885" cy="465801"/>
          </a:xfrm>
          <a:prstGeom prst="rect">
            <a:avLst/>
          </a:prstGeom>
        </p:spPr>
      </p:pic>
      <p:grpSp>
        <p:nvGrpSpPr>
          <p:cNvPr id="2" name="Group 1"/>
          <p:cNvGrpSpPr/>
          <p:nvPr/>
        </p:nvGrpSpPr>
        <p:grpSpPr>
          <a:xfrm>
            <a:off x="3554365" y="2701097"/>
            <a:ext cx="1161651" cy="805159"/>
            <a:chOff x="3731320" y="3140968"/>
            <a:chExt cx="1426733" cy="988892"/>
          </a:xfrm>
        </p:grpSpPr>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3453" y="3140968"/>
              <a:ext cx="1204232" cy="988892"/>
            </a:xfrm>
            <a:prstGeom prst="rect">
              <a:avLst/>
            </a:prstGeom>
          </p:spPr>
        </p:pic>
        <p:sp>
          <p:nvSpPr>
            <p:cNvPr id="29" name="TextBox 28"/>
            <p:cNvSpPr txBox="1"/>
            <p:nvPr/>
          </p:nvSpPr>
          <p:spPr>
            <a:xfrm>
              <a:off x="3731320" y="3301042"/>
              <a:ext cx="1426733" cy="718218"/>
            </a:xfrm>
            <a:prstGeom prst="rect">
              <a:avLst/>
            </a:prstGeom>
            <a:noFill/>
          </p:spPr>
          <p:txBody>
            <a:bodyPr wrap="square" rtlCol="0">
              <a:spAutoFit/>
            </a:bodyPr>
            <a:lstStyle/>
            <a:p>
              <a:pPr algn="ctr"/>
              <a:r>
                <a:rPr lang="en-US" sz="1600" dirty="0">
                  <a:latin typeface="Claire Hand" panose="02000506040000020004" pitchFamily="50" charset="0"/>
                </a:rPr>
                <a:t>Load balancer</a:t>
              </a:r>
            </a:p>
          </p:txBody>
        </p:sp>
      </p:grpSp>
    </p:spTree>
    <p:extLst>
      <p:ext uri="{BB962C8B-B14F-4D97-AF65-F5344CB8AC3E}">
        <p14:creationId xmlns:p14="http://schemas.microsoft.com/office/powerpoint/2010/main" val="845523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24128" y="3775959"/>
            <a:ext cx="2079130" cy="1315748"/>
            <a:chOff x="1858854" y="2859159"/>
            <a:chExt cx="1393031" cy="88156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7" name="Picture 7" descr="C:\Users\Samuel\Google Drive\Dubna\Sans titre - 30 (2)-vel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71600" y="3840146"/>
            <a:ext cx="1655704" cy="1359632"/>
            <a:chOff x="4481158" y="2261687"/>
            <a:chExt cx="1021556" cy="838882"/>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10" name="Picture 9" descr="C:\Users\Samuel\Google Drive\Dubna\Sans titre - 30 (2)-c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620" y="2382562"/>
              <a:ext cx="840407" cy="646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1835696" y="143906"/>
            <a:ext cx="2527872" cy="461665"/>
          </a:xfrm>
          <a:prstGeom prst="rect">
            <a:avLst/>
          </a:prstGeom>
          <a:noFill/>
        </p:spPr>
        <p:txBody>
          <a:bodyPr wrap="none" rtlCol="0">
            <a:spAutoFit/>
          </a:bodyPr>
          <a:lstStyle/>
          <a:p>
            <a:r>
              <a:rPr lang="en-US" sz="2400" dirty="0">
                <a:latin typeface="Claire Hand" panose="02000506040000020004" pitchFamily="50" charset="0"/>
              </a:rPr>
              <a:t>Service discovery</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grpSp>
        <p:nvGrpSpPr>
          <p:cNvPr id="3" name="Group 2"/>
          <p:cNvGrpSpPr/>
          <p:nvPr/>
        </p:nvGrpSpPr>
        <p:grpSpPr>
          <a:xfrm>
            <a:off x="2915816" y="1124744"/>
            <a:ext cx="2559408" cy="1619684"/>
            <a:chOff x="2915816" y="1124744"/>
            <a:chExt cx="2559408" cy="1619684"/>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5816" y="1124744"/>
              <a:ext cx="2559408" cy="1619684"/>
            </a:xfrm>
            <a:prstGeom prst="rect">
              <a:avLst/>
            </a:prstGeom>
          </p:spPr>
        </p:pic>
        <p:sp>
          <p:nvSpPr>
            <p:cNvPr id="18" name="TextBox 17"/>
            <p:cNvSpPr txBox="1"/>
            <p:nvPr/>
          </p:nvSpPr>
          <p:spPr>
            <a:xfrm>
              <a:off x="3154172" y="1700808"/>
              <a:ext cx="2199368" cy="707886"/>
            </a:xfrm>
            <a:prstGeom prst="rect">
              <a:avLst/>
            </a:prstGeom>
            <a:noFill/>
          </p:spPr>
          <p:txBody>
            <a:bodyPr wrap="square" rtlCol="0">
              <a:spAutoFit/>
            </a:bodyPr>
            <a:lstStyle/>
            <a:p>
              <a:r>
                <a:rPr lang="en-US" sz="2000" dirty="0">
                  <a:latin typeface="Claire Hand" panose="02000506040000020004" pitchFamily="50" charset="0"/>
                </a:rPr>
                <a:t>Service discovery</a:t>
              </a:r>
            </a:p>
            <a:p>
              <a:pPr algn="ctr"/>
              <a:r>
                <a:rPr lang="en-US" sz="2000" dirty="0">
                  <a:latin typeface="Claire Hand" panose="02000506040000020004" pitchFamily="50" charset="0"/>
                </a:rPr>
                <a:t>server</a:t>
              </a:r>
            </a:p>
          </p:txBody>
        </p:sp>
      </p:grpSp>
      <p:grpSp>
        <p:nvGrpSpPr>
          <p:cNvPr id="2" name="Group 1"/>
          <p:cNvGrpSpPr/>
          <p:nvPr/>
        </p:nvGrpSpPr>
        <p:grpSpPr>
          <a:xfrm>
            <a:off x="1510565" y="2804026"/>
            <a:ext cx="1913184" cy="837619"/>
            <a:chOff x="1510565" y="2804026"/>
            <a:chExt cx="1913184" cy="837619"/>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125030">
              <a:off x="1681853" y="2974784"/>
              <a:ext cx="1741896" cy="666861"/>
            </a:xfrm>
            <a:prstGeom prst="rect">
              <a:avLst/>
            </a:prstGeom>
          </p:spPr>
        </p:pic>
        <p:sp>
          <p:nvSpPr>
            <p:cNvPr id="21" name="TextBox 20"/>
            <p:cNvSpPr txBox="1"/>
            <p:nvPr/>
          </p:nvSpPr>
          <p:spPr>
            <a:xfrm>
              <a:off x="1510565" y="2804026"/>
              <a:ext cx="1305926" cy="400110"/>
            </a:xfrm>
            <a:prstGeom prst="rect">
              <a:avLst/>
            </a:prstGeom>
            <a:noFill/>
          </p:spPr>
          <p:txBody>
            <a:bodyPr wrap="square" rtlCol="0">
              <a:spAutoFit/>
            </a:bodyPr>
            <a:lstStyle/>
            <a:p>
              <a:r>
                <a:rPr lang="en-US" sz="2000" dirty="0">
                  <a:latin typeface="Claire Hand" panose="02000506040000020004" pitchFamily="50" charset="0"/>
                </a:rPr>
                <a:t>register</a:t>
              </a:r>
            </a:p>
          </p:txBody>
        </p:sp>
      </p:grpSp>
      <p:grpSp>
        <p:nvGrpSpPr>
          <p:cNvPr id="4" name="Group 3"/>
          <p:cNvGrpSpPr/>
          <p:nvPr/>
        </p:nvGrpSpPr>
        <p:grpSpPr>
          <a:xfrm>
            <a:off x="5335366" y="2573516"/>
            <a:ext cx="1606423" cy="1569851"/>
            <a:chOff x="5335366" y="2573516"/>
            <a:chExt cx="1606423" cy="1569851"/>
          </a:xfrm>
        </p:grpSpPr>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4299774">
              <a:off x="4850938" y="3057944"/>
              <a:ext cx="1569851" cy="600996"/>
            </a:xfrm>
            <a:prstGeom prst="rect">
              <a:avLst/>
            </a:prstGeom>
          </p:spPr>
        </p:pic>
        <p:sp>
          <p:nvSpPr>
            <p:cNvPr id="22" name="TextBox 21"/>
            <p:cNvSpPr txBox="1"/>
            <p:nvPr/>
          </p:nvSpPr>
          <p:spPr>
            <a:xfrm>
              <a:off x="5635863" y="2918539"/>
              <a:ext cx="1305926" cy="400110"/>
            </a:xfrm>
            <a:prstGeom prst="rect">
              <a:avLst/>
            </a:prstGeom>
            <a:noFill/>
          </p:spPr>
          <p:txBody>
            <a:bodyPr wrap="square" rtlCol="0">
              <a:spAutoFit/>
            </a:bodyPr>
            <a:lstStyle/>
            <a:p>
              <a:r>
                <a:rPr lang="en-US" sz="2000" dirty="0">
                  <a:latin typeface="Claire Hand" panose="02000506040000020004" pitchFamily="50" charset="0"/>
                </a:rPr>
                <a:t>register</a:t>
              </a:r>
            </a:p>
          </p:txBody>
        </p:sp>
      </p:gr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Tree>
    <p:extLst>
      <p:ext uri="{BB962C8B-B14F-4D97-AF65-F5344CB8AC3E}">
        <p14:creationId xmlns:p14="http://schemas.microsoft.com/office/powerpoint/2010/main" val="9904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24128" y="3775959"/>
            <a:ext cx="2079130" cy="1315748"/>
            <a:chOff x="1858854" y="2859159"/>
            <a:chExt cx="1393031" cy="88156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7" name="Picture 7" descr="C:\Users\Samuel\Google Drive\Dubna\Sans titre - 30 (2)-vel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71600" y="3840146"/>
            <a:ext cx="1655704" cy="1359632"/>
            <a:chOff x="4481158" y="2261687"/>
            <a:chExt cx="1021556" cy="838882"/>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10" name="Picture 9" descr="C:\Users\Samuel\Google Drive\Dubna\Sans titre - 30 (2)-c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0620" y="2382562"/>
              <a:ext cx="840407" cy="646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grpSp>
        <p:nvGrpSpPr>
          <p:cNvPr id="3" name="Group 2"/>
          <p:cNvGrpSpPr/>
          <p:nvPr/>
        </p:nvGrpSpPr>
        <p:grpSpPr>
          <a:xfrm>
            <a:off x="2915816" y="1124744"/>
            <a:ext cx="2559408" cy="1619684"/>
            <a:chOff x="2915816" y="1124744"/>
            <a:chExt cx="2559408" cy="1619684"/>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5816" y="1124744"/>
              <a:ext cx="2559408" cy="1619684"/>
            </a:xfrm>
            <a:prstGeom prst="rect">
              <a:avLst/>
            </a:prstGeom>
          </p:spPr>
        </p:pic>
        <p:sp>
          <p:nvSpPr>
            <p:cNvPr id="18" name="TextBox 17"/>
            <p:cNvSpPr txBox="1"/>
            <p:nvPr/>
          </p:nvSpPr>
          <p:spPr>
            <a:xfrm>
              <a:off x="3154172" y="1700808"/>
              <a:ext cx="2199368" cy="707886"/>
            </a:xfrm>
            <a:prstGeom prst="rect">
              <a:avLst/>
            </a:prstGeom>
            <a:noFill/>
          </p:spPr>
          <p:txBody>
            <a:bodyPr wrap="square" rtlCol="0">
              <a:spAutoFit/>
            </a:bodyPr>
            <a:lstStyle/>
            <a:p>
              <a:r>
                <a:rPr lang="en-US" sz="2000" dirty="0">
                  <a:latin typeface="Claire Hand" panose="02000506040000020004" pitchFamily="50" charset="0"/>
                </a:rPr>
                <a:t>Service discovery</a:t>
              </a:r>
            </a:p>
            <a:p>
              <a:pPr algn="ctr"/>
              <a:r>
                <a:rPr lang="en-US" sz="2000" dirty="0">
                  <a:latin typeface="Claire Hand" panose="02000506040000020004" pitchFamily="50" charset="0"/>
                </a:rPr>
                <a:t>server</a:t>
              </a:r>
            </a:p>
          </p:txBody>
        </p:sp>
      </p:grpSp>
      <p:grpSp>
        <p:nvGrpSpPr>
          <p:cNvPr id="2" name="Group 1"/>
          <p:cNvGrpSpPr/>
          <p:nvPr/>
        </p:nvGrpSpPr>
        <p:grpSpPr>
          <a:xfrm>
            <a:off x="1254741" y="2758052"/>
            <a:ext cx="2169008" cy="883593"/>
            <a:chOff x="1254741" y="2758052"/>
            <a:chExt cx="2169008" cy="883593"/>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125030">
              <a:off x="1681853" y="2974784"/>
              <a:ext cx="1741896" cy="666861"/>
            </a:xfrm>
            <a:prstGeom prst="rect">
              <a:avLst/>
            </a:prstGeom>
          </p:spPr>
        </p:pic>
        <p:sp>
          <p:nvSpPr>
            <p:cNvPr id="21" name="TextBox 20"/>
            <p:cNvSpPr txBox="1"/>
            <p:nvPr/>
          </p:nvSpPr>
          <p:spPr>
            <a:xfrm>
              <a:off x="1254741" y="2758052"/>
              <a:ext cx="1305926" cy="646331"/>
            </a:xfrm>
            <a:prstGeom prst="rect">
              <a:avLst/>
            </a:prstGeom>
            <a:noFill/>
          </p:spPr>
          <p:txBody>
            <a:bodyPr wrap="square" rtlCol="0">
              <a:spAutoFit/>
            </a:bodyPr>
            <a:lstStyle/>
            <a:p>
              <a:r>
                <a:rPr lang="en-US" sz="1200" dirty="0">
                  <a:latin typeface="Claire Hand" panose="02000506040000020004" pitchFamily="50" charset="0"/>
                </a:rPr>
                <a:t>I want TO TALK TO THE PRODUCT SERVICE !</a:t>
              </a:r>
            </a:p>
          </p:txBody>
        </p:sp>
      </p:grpSp>
      <p:grpSp>
        <p:nvGrpSpPr>
          <p:cNvPr id="4" name="Group 3"/>
          <p:cNvGrpSpPr/>
          <p:nvPr/>
        </p:nvGrpSpPr>
        <p:grpSpPr>
          <a:xfrm>
            <a:off x="5356993" y="2524705"/>
            <a:ext cx="1693391" cy="1569851"/>
            <a:chOff x="5356993" y="2524705"/>
            <a:chExt cx="1693391" cy="1569851"/>
          </a:xfrm>
        </p:grpSpPr>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511925">
              <a:off x="4872565" y="3009133"/>
              <a:ext cx="1569851" cy="600996"/>
            </a:xfrm>
            <a:prstGeom prst="rect">
              <a:avLst/>
            </a:prstGeom>
          </p:spPr>
        </p:pic>
        <p:sp>
          <p:nvSpPr>
            <p:cNvPr id="26" name="TextBox 25"/>
            <p:cNvSpPr txBox="1"/>
            <p:nvPr/>
          </p:nvSpPr>
          <p:spPr>
            <a:xfrm>
              <a:off x="5724128" y="2757703"/>
              <a:ext cx="1326256" cy="461665"/>
            </a:xfrm>
            <a:prstGeom prst="rect">
              <a:avLst/>
            </a:prstGeom>
            <a:noFill/>
          </p:spPr>
          <p:txBody>
            <a:bodyPr wrap="square" rtlCol="0">
              <a:spAutoFit/>
            </a:bodyPr>
            <a:lstStyle/>
            <a:p>
              <a:r>
                <a:rPr lang="en-US" sz="1200" dirty="0">
                  <a:latin typeface="Claire Hand" panose="02000506040000020004" pitchFamily="50" charset="0"/>
                </a:rPr>
                <a:t>Here is the product service !</a:t>
              </a:r>
            </a:p>
          </p:txBody>
        </p:sp>
      </p:gr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
        <p:nvSpPr>
          <p:cNvPr id="23" name="TextBox 22"/>
          <p:cNvSpPr txBox="1"/>
          <p:nvPr/>
        </p:nvSpPr>
        <p:spPr>
          <a:xfrm>
            <a:off x="1835696" y="143906"/>
            <a:ext cx="2527872" cy="461665"/>
          </a:xfrm>
          <a:prstGeom prst="rect">
            <a:avLst/>
          </a:prstGeom>
          <a:noFill/>
        </p:spPr>
        <p:txBody>
          <a:bodyPr wrap="none" rtlCol="0">
            <a:spAutoFit/>
          </a:bodyPr>
          <a:lstStyle/>
          <a:p>
            <a:r>
              <a:rPr lang="en-US" sz="2400" dirty="0">
                <a:latin typeface="Claire Hand" panose="02000506040000020004" pitchFamily="50" charset="0"/>
              </a:rPr>
              <a:t>Service discovery</a:t>
            </a:r>
          </a:p>
        </p:txBody>
      </p:sp>
    </p:spTree>
    <p:extLst>
      <p:ext uri="{BB962C8B-B14F-4D97-AF65-F5344CB8AC3E}">
        <p14:creationId xmlns:p14="http://schemas.microsoft.com/office/powerpoint/2010/main" val="301051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9254" y="3573016"/>
            <a:ext cx="2079130" cy="1315748"/>
          </a:xfrm>
          <a:prstGeom prst="rect">
            <a:avLst/>
          </a:prstGeom>
        </p:spPr>
      </p:pic>
      <p:grpSp>
        <p:nvGrpSpPr>
          <p:cNvPr id="8" name="Group 7"/>
          <p:cNvGrpSpPr/>
          <p:nvPr/>
        </p:nvGrpSpPr>
        <p:grpSpPr>
          <a:xfrm>
            <a:off x="971600" y="3840146"/>
            <a:ext cx="1655704" cy="1359632"/>
            <a:chOff x="4481158" y="2261687"/>
            <a:chExt cx="1021556" cy="83888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10" name="Picture 9" descr="C:\Users\Samuel\Google Drive\Dubna\Sans titre - 30 (2)-c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620" y="2382562"/>
              <a:ext cx="840407" cy="646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899592" y="143906"/>
            <a:ext cx="4715906" cy="461665"/>
          </a:xfrm>
          <a:prstGeom prst="rect">
            <a:avLst/>
          </a:prstGeom>
          <a:noFill/>
        </p:spPr>
        <p:txBody>
          <a:bodyPr wrap="none" rtlCol="0">
            <a:spAutoFit/>
          </a:bodyPr>
          <a:lstStyle/>
          <a:p>
            <a:r>
              <a:rPr lang="en-US" sz="2400" dirty="0">
                <a:latin typeface="Claire Hand" panose="02000506040000020004" pitchFamily="50" charset="0"/>
              </a:rPr>
              <a:t>Service discovery (load balancing)</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grpSp>
        <p:nvGrpSpPr>
          <p:cNvPr id="3" name="Group 2"/>
          <p:cNvGrpSpPr/>
          <p:nvPr/>
        </p:nvGrpSpPr>
        <p:grpSpPr>
          <a:xfrm>
            <a:off x="2915816" y="1124744"/>
            <a:ext cx="2559408" cy="1619684"/>
            <a:chOff x="2915816" y="1124744"/>
            <a:chExt cx="2559408" cy="1619684"/>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5816" y="1124744"/>
              <a:ext cx="2559408" cy="1619684"/>
            </a:xfrm>
            <a:prstGeom prst="rect">
              <a:avLst/>
            </a:prstGeom>
          </p:spPr>
        </p:pic>
        <p:sp>
          <p:nvSpPr>
            <p:cNvPr id="18" name="TextBox 17"/>
            <p:cNvSpPr txBox="1"/>
            <p:nvPr/>
          </p:nvSpPr>
          <p:spPr>
            <a:xfrm>
              <a:off x="3154172" y="1700808"/>
              <a:ext cx="2199368" cy="707886"/>
            </a:xfrm>
            <a:prstGeom prst="rect">
              <a:avLst/>
            </a:prstGeom>
            <a:noFill/>
          </p:spPr>
          <p:txBody>
            <a:bodyPr wrap="square" rtlCol="0">
              <a:spAutoFit/>
            </a:bodyPr>
            <a:lstStyle/>
            <a:p>
              <a:r>
                <a:rPr lang="en-US" sz="2000" dirty="0">
                  <a:latin typeface="Claire Hand" panose="02000506040000020004" pitchFamily="50" charset="0"/>
                </a:rPr>
                <a:t>Service discovery</a:t>
              </a:r>
            </a:p>
            <a:p>
              <a:pPr algn="ctr"/>
              <a:r>
                <a:rPr lang="en-US" sz="2000" dirty="0">
                  <a:latin typeface="Claire Hand" panose="02000506040000020004" pitchFamily="50" charset="0"/>
                </a:rPr>
                <a:t>server</a:t>
              </a:r>
            </a:p>
          </p:txBody>
        </p:sp>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125030">
            <a:off x="1681853" y="2974784"/>
            <a:ext cx="1741896" cy="66686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511925">
            <a:off x="4666867" y="3019994"/>
            <a:ext cx="1569851" cy="600996"/>
          </a:xfrm>
          <a:prstGeom prst="rect">
            <a:avLst/>
          </a:prstGeom>
        </p:spPr>
      </p:pic>
      <p:sp>
        <p:nvSpPr>
          <p:cNvPr id="21" name="TextBox 20"/>
          <p:cNvSpPr txBox="1"/>
          <p:nvPr/>
        </p:nvSpPr>
        <p:spPr>
          <a:xfrm>
            <a:off x="1254741" y="2758052"/>
            <a:ext cx="1305926" cy="646331"/>
          </a:xfrm>
          <a:prstGeom prst="rect">
            <a:avLst/>
          </a:prstGeom>
          <a:noFill/>
        </p:spPr>
        <p:txBody>
          <a:bodyPr wrap="square" rtlCol="0">
            <a:spAutoFit/>
          </a:bodyPr>
          <a:lstStyle/>
          <a:p>
            <a:r>
              <a:rPr lang="en-US" sz="1200" dirty="0">
                <a:latin typeface="Claire Hand" panose="02000506040000020004" pitchFamily="50" charset="0"/>
              </a:rPr>
              <a:t>I want TO TALK TO THE PRODUCT SERVICE !</a:t>
            </a:r>
          </a:p>
        </p:txBody>
      </p:sp>
      <p:sp>
        <p:nvSpPr>
          <p:cNvPr id="26" name="TextBox 25"/>
          <p:cNvSpPr txBox="1"/>
          <p:nvPr/>
        </p:nvSpPr>
        <p:spPr>
          <a:xfrm>
            <a:off x="5475224" y="2922800"/>
            <a:ext cx="1545048" cy="461665"/>
          </a:xfrm>
          <a:prstGeom prst="rect">
            <a:avLst/>
          </a:prstGeom>
          <a:noFill/>
        </p:spPr>
        <p:txBody>
          <a:bodyPr wrap="square" rtlCol="0">
            <a:spAutoFit/>
          </a:bodyPr>
          <a:lstStyle/>
          <a:p>
            <a:r>
              <a:rPr lang="en-US" sz="1200" dirty="0">
                <a:latin typeface="Claire Hand" panose="02000506040000020004" pitchFamily="50" charset="0"/>
              </a:rPr>
              <a:t>Here is one instance of product service !</a:t>
            </a: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9699" y="3712846"/>
            <a:ext cx="2079130" cy="131574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128" y="3841444"/>
            <a:ext cx="2079130" cy="1315748"/>
          </a:xfrm>
          <a:prstGeom prst="rect">
            <a:avLst/>
          </a:prstGeom>
        </p:spPr>
      </p:pic>
      <p:pic>
        <p:nvPicPr>
          <p:cNvPr id="7" name="Picture 7" descr="C:\Users\Samuel\Google Drive\Dubna\Sans titre - 30 (2)-vel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7018" y="4133153"/>
            <a:ext cx="884341" cy="6174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spTree>
    <p:extLst>
      <p:ext uri="{BB962C8B-B14F-4D97-AF65-F5344CB8AC3E}">
        <p14:creationId xmlns:p14="http://schemas.microsoft.com/office/powerpoint/2010/main" val="662783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03848" y="143906"/>
            <a:ext cx="1631793" cy="461665"/>
          </a:xfrm>
          <a:prstGeom prst="rect">
            <a:avLst/>
          </a:prstGeom>
          <a:noFill/>
        </p:spPr>
        <p:txBody>
          <a:bodyPr wrap="none" rtlCol="0">
            <a:spAutoFit/>
          </a:bodyPr>
          <a:lstStyle/>
          <a:p>
            <a:r>
              <a:rPr lang="en-US" sz="2400" dirty="0" err="1">
                <a:latin typeface="Claire Hand" panose="02000506040000020004" pitchFamily="50" charset="0"/>
              </a:rPr>
              <a:t>Api</a:t>
            </a:r>
            <a:r>
              <a:rPr lang="en-US" sz="2400" dirty="0">
                <a:latin typeface="Claire Hand" panose="02000506040000020004" pitchFamily="50" charset="0"/>
              </a:rPr>
              <a:t> Gateway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5571"/>
            <a:ext cx="371419" cy="303149"/>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41" y="605571"/>
            <a:ext cx="371419" cy="303149"/>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78" y="605571"/>
            <a:ext cx="371419" cy="303149"/>
          </a:xfrm>
          <a:prstGeom prst="rect">
            <a:avLst/>
          </a:prstGeom>
        </p:spPr>
      </p:pic>
      <p:grpSp>
        <p:nvGrpSpPr>
          <p:cNvPr id="3" name="Group 2"/>
          <p:cNvGrpSpPr/>
          <p:nvPr/>
        </p:nvGrpSpPr>
        <p:grpSpPr>
          <a:xfrm>
            <a:off x="3816083" y="2949908"/>
            <a:ext cx="1831442" cy="1159001"/>
            <a:chOff x="3782383" y="2384501"/>
            <a:chExt cx="1831442" cy="1159001"/>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2383" y="2384501"/>
              <a:ext cx="1831442" cy="1159001"/>
            </a:xfrm>
            <a:prstGeom prst="rect">
              <a:avLst/>
            </a:prstGeom>
          </p:spPr>
        </p:pic>
        <p:sp>
          <p:nvSpPr>
            <p:cNvPr id="6" name="TextBox 5"/>
            <p:cNvSpPr txBox="1"/>
            <p:nvPr/>
          </p:nvSpPr>
          <p:spPr>
            <a:xfrm>
              <a:off x="3968331" y="2710291"/>
              <a:ext cx="1542244" cy="615553"/>
            </a:xfrm>
            <a:prstGeom prst="rect">
              <a:avLst/>
            </a:prstGeom>
            <a:noFill/>
          </p:spPr>
          <p:txBody>
            <a:bodyPr wrap="square" rtlCol="0">
              <a:spAutoFit/>
            </a:bodyPr>
            <a:lstStyle/>
            <a:p>
              <a:pPr algn="ctr"/>
              <a:r>
                <a:rPr lang="en-US" sz="2000" dirty="0">
                  <a:latin typeface="Claire Hand" panose="02000506040000020004" pitchFamily="50" charset="0"/>
                </a:rPr>
                <a:t>API Gateway</a:t>
              </a:r>
            </a:p>
            <a:p>
              <a:pPr algn="ctr"/>
              <a:r>
                <a:rPr lang="en-US" sz="1400" dirty="0" err="1">
                  <a:latin typeface="Claire Hand" panose="02000506040000020004" pitchFamily="50" charset="0"/>
                </a:rPr>
                <a:t>e.G.</a:t>
              </a:r>
              <a:r>
                <a:rPr lang="en-US" sz="1400" dirty="0">
                  <a:latin typeface="Claire Hand" panose="02000506040000020004" pitchFamily="50" charset="0"/>
                </a:rPr>
                <a:t> (ZUUL)</a:t>
              </a:r>
              <a:endParaRPr lang="en-US" sz="1600" dirty="0">
                <a:latin typeface="Claire Hand" panose="02000506040000020004" pitchFamily="50" charset="0"/>
              </a:endParaRPr>
            </a:p>
          </p:txBody>
        </p:sp>
      </p:grpSp>
      <p:grpSp>
        <p:nvGrpSpPr>
          <p:cNvPr id="10" name="Group 9"/>
          <p:cNvGrpSpPr/>
          <p:nvPr/>
        </p:nvGrpSpPr>
        <p:grpSpPr>
          <a:xfrm>
            <a:off x="4012714" y="4996353"/>
            <a:ext cx="1521968" cy="963156"/>
            <a:chOff x="1858854" y="2859159"/>
            <a:chExt cx="1393031" cy="881560"/>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854" y="2859159"/>
              <a:ext cx="1393031" cy="881560"/>
            </a:xfrm>
            <a:prstGeom prst="rect">
              <a:avLst/>
            </a:prstGeom>
          </p:spPr>
        </p:pic>
        <p:pic>
          <p:nvPicPr>
            <p:cNvPr id="14" name="Picture 7" descr="C:\Users\Samuel\Google Drive\Dubna\Sans titre - 30 (2)-vel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2555" y="2996952"/>
              <a:ext cx="1000435" cy="7014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2006290" y="4898176"/>
            <a:ext cx="1296144" cy="1142081"/>
            <a:chOff x="4481158" y="2261687"/>
            <a:chExt cx="1021556" cy="838882"/>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1158" y="2261687"/>
              <a:ext cx="1021556" cy="838882"/>
            </a:xfrm>
            <a:prstGeom prst="rect">
              <a:avLst/>
            </a:prstGeom>
          </p:spPr>
        </p:pic>
        <p:pic>
          <p:nvPicPr>
            <p:cNvPr id="17" name="Picture 16" descr="C:\Users\Samuel\Google Drive\Dubna\Sans titre - 30 (2)-ca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0620" y="2382562"/>
              <a:ext cx="840407" cy="64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5894722" y="4996353"/>
            <a:ext cx="1224136" cy="1005236"/>
            <a:chOff x="6157954" y="4977384"/>
            <a:chExt cx="1224136" cy="1005236"/>
          </a:xfrm>
        </p:grpSpPr>
        <p:pic>
          <p:nvPicPr>
            <p:cNvPr id="18" name="Picture 10" descr="C:\Users\Samuel\Google Drive\Dubna\Sans titre - 30 (2)-custom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8184" y="5100430"/>
              <a:ext cx="1152128" cy="7963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57954" y="4977384"/>
              <a:ext cx="1224136" cy="1005236"/>
            </a:xfrm>
            <a:prstGeom prst="rect">
              <a:avLst/>
            </a:prstGeom>
          </p:spPr>
        </p:pic>
      </p:grpSp>
      <p:grpSp>
        <p:nvGrpSpPr>
          <p:cNvPr id="5" name="Group 4"/>
          <p:cNvGrpSpPr/>
          <p:nvPr/>
        </p:nvGrpSpPr>
        <p:grpSpPr>
          <a:xfrm>
            <a:off x="2887243" y="1186950"/>
            <a:ext cx="1838166" cy="1163257"/>
            <a:chOff x="2617641" y="1329639"/>
            <a:chExt cx="1838166" cy="1163257"/>
          </a:xfrm>
        </p:grpSpPr>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7641" y="1329639"/>
              <a:ext cx="1838166" cy="1163257"/>
            </a:xfrm>
            <a:prstGeom prst="rect">
              <a:avLst/>
            </a:prstGeom>
          </p:spPr>
        </p:pic>
        <p:sp>
          <p:nvSpPr>
            <p:cNvPr id="29" name="TextBox 28"/>
            <p:cNvSpPr txBox="1"/>
            <p:nvPr/>
          </p:nvSpPr>
          <p:spPr>
            <a:xfrm>
              <a:off x="2861738" y="1617857"/>
              <a:ext cx="1419758" cy="615553"/>
            </a:xfrm>
            <a:prstGeom prst="rect">
              <a:avLst/>
            </a:prstGeom>
            <a:noFill/>
          </p:spPr>
          <p:txBody>
            <a:bodyPr wrap="square" rtlCol="0">
              <a:spAutoFit/>
            </a:bodyPr>
            <a:lstStyle/>
            <a:p>
              <a:pPr algn="ctr"/>
              <a:r>
                <a:rPr lang="en-US" sz="2000" dirty="0">
                  <a:latin typeface="Claire Hand" panose="02000506040000020004" pitchFamily="50" charset="0"/>
                </a:rPr>
                <a:t>Browser UI</a:t>
              </a:r>
            </a:p>
            <a:p>
              <a:pPr algn="ctr"/>
              <a:r>
                <a:rPr lang="en-US" sz="1400" dirty="0">
                  <a:latin typeface="Claire Hand" panose="02000506040000020004" pitchFamily="50" charset="0"/>
                </a:rPr>
                <a:t>e.g. angular 2</a:t>
              </a:r>
            </a:p>
          </p:txBody>
        </p:sp>
      </p:grpSp>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3695840" flipV="1">
            <a:off x="5381512" y="4499033"/>
            <a:ext cx="944614" cy="86014"/>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903761" flipV="1">
            <a:off x="3157405" y="4456600"/>
            <a:ext cx="944614" cy="86014"/>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flipV="1">
            <a:off x="4313294" y="4585386"/>
            <a:ext cx="944614" cy="86014"/>
          </a:xfrm>
          <a:prstGeom prst="rect">
            <a:avLst/>
          </a:prstGeom>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3963996">
            <a:off x="3976877" y="2694763"/>
            <a:ext cx="771273" cy="7023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5869" y="1148187"/>
            <a:ext cx="1838166" cy="1163257"/>
          </a:xfrm>
          <a:prstGeom prst="rect">
            <a:avLst/>
          </a:prstGeom>
        </p:spPr>
      </p:pic>
      <p:sp>
        <p:nvSpPr>
          <p:cNvPr id="34" name="TextBox 33"/>
          <p:cNvSpPr txBox="1"/>
          <p:nvPr/>
        </p:nvSpPr>
        <p:spPr>
          <a:xfrm>
            <a:off x="5284084" y="1582889"/>
            <a:ext cx="1419758" cy="400110"/>
          </a:xfrm>
          <a:prstGeom prst="rect">
            <a:avLst/>
          </a:prstGeom>
          <a:noFill/>
        </p:spPr>
        <p:txBody>
          <a:bodyPr wrap="square" rtlCol="0">
            <a:spAutoFit/>
          </a:bodyPr>
          <a:lstStyle/>
          <a:p>
            <a:pPr algn="ctr"/>
            <a:r>
              <a:rPr lang="en-US" sz="2000" dirty="0">
                <a:latin typeface="Claire Hand" panose="02000506040000020004" pitchFamily="50" charset="0"/>
              </a:rPr>
              <a:t>Mobile app</a:t>
            </a:r>
            <a:endParaRPr lang="en-US" sz="1400" dirty="0">
              <a:latin typeface="Claire Hand" panose="02000506040000020004" pitchFamily="50" charset="0"/>
            </a:endParaRPr>
          </a:p>
        </p:txBody>
      </p:sp>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9035216">
            <a:off x="5029475" y="2711031"/>
            <a:ext cx="771273" cy="70230"/>
          </a:xfrm>
          <a:prstGeom prst="rect">
            <a:avLst/>
          </a:prstGeom>
        </p:spPr>
      </p:pic>
    </p:spTree>
    <p:extLst>
      <p:ext uri="{BB962C8B-B14F-4D97-AF65-F5344CB8AC3E}">
        <p14:creationId xmlns:p14="http://schemas.microsoft.com/office/powerpoint/2010/main" val="136599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sp>
        <p:nvSpPr>
          <p:cNvPr id="5" name="TextBox 4">
            <a:extLst>
              <a:ext uri="{FF2B5EF4-FFF2-40B4-BE49-F238E27FC236}">
                <a16:creationId xmlns:a16="http://schemas.microsoft.com/office/drawing/2014/main" id="{3C39F25B-2850-425D-B7F9-DAB3C901282C}"/>
              </a:ext>
            </a:extLst>
          </p:cNvPr>
          <p:cNvSpPr txBox="1"/>
          <p:nvPr/>
        </p:nvSpPr>
        <p:spPr>
          <a:xfrm>
            <a:off x="8240627" y="1129951"/>
            <a:ext cx="903373" cy="369332"/>
          </a:xfrm>
          <a:prstGeom prst="rect">
            <a:avLst/>
          </a:prstGeom>
          <a:solidFill>
            <a:schemeClr val="bg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A32BF69-6807-46DD-971D-4CC01EAEF2FF}"/>
              </a:ext>
            </a:extLst>
          </p:cNvPr>
          <p:cNvPicPr>
            <a:picLocks noChangeAspect="1"/>
          </p:cNvPicPr>
          <p:nvPr/>
        </p:nvPicPr>
        <p:blipFill rotWithShape="1">
          <a:blip r:embed="rId3"/>
          <a:srcRect l="12988" r="14563" b="6579"/>
          <a:stretch/>
        </p:blipFill>
        <p:spPr>
          <a:xfrm>
            <a:off x="222448" y="0"/>
            <a:ext cx="8577246" cy="6218258"/>
          </a:xfrm>
          <a:prstGeom prst="rect">
            <a:avLst/>
          </a:prstGeom>
        </p:spPr>
      </p:pic>
    </p:spTree>
    <p:extLst>
      <p:ext uri="{BB962C8B-B14F-4D97-AF65-F5344CB8AC3E}">
        <p14:creationId xmlns:p14="http://schemas.microsoft.com/office/powerpoint/2010/main" val="2161097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943161" cy="615553"/>
          </a:xfrm>
          <a:prstGeom prst="rect">
            <a:avLst/>
          </a:prstGeom>
          <a:noFill/>
        </p:spPr>
        <p:txBody>
          <a:bodyPr wrap="none" rtlCol="0">
            <a:spAutoFit/>
          </a:bodyPr>
          <a:lstStyle/>
          <a:p>
            <a:r>
              <a:rPr lang="en-US" sz="2000" dirty="0">
                <a:solidFill>
                  <a:srgbClr val="008C00"/>
                </a:solidFill>
                <a:latin typeface="Claire Hand" panose="02000506040000020004" pitchFamily="50" charset="0"/>
              </a:rPr>
              <a:t>This is not new!</a:t>
            </a:r>
          </a:p>
          <a:p>
            <a:r>
              <a:rPr lang="en-US" sz="1400" dirty="0">
                <a:latin typeface="Claire Hand" panose="02000506040000020004" pitchFamily="50" charset="0"/>
              </a:rPr>
              <a:t>The old new thing...</a:t>
            </a:r>
            <a:r>
              <a:rPr lang="en-US" sz="1400" dirty="0"/>
              <a:t> </a:t>
            </a:r>
          </a:p>
        </p:txBody>
      </p:sp>
      <p:sp>
        <p:nvSpPr>
          <p:cNvPr id="6" name="TextBox 5"/>
          <p:cNvSpPr txBox="1"/>
          <p:nvPr/>
        </p:nvSpPr>
        <p:spPr>
          <a:xfrm>
            <a:off x="1187624" y="836712"/>
            <a:ext cx="2721066" cy="1692771"/>
          </a:xfrm>
          <a:prstGeom prst="rect">
            <a:avLst/>
          </a:prstGeom>
          <a:noFill/>
        </p:spPr>
        <p:txBody>
          <a:bodyPr wrap="none" rtlCol="0">
            <a:spAutoFit/>
          </a:bodyPr>
          <a:lstStyle/>
          <a:p>
            <a:r>
              <a:rPr lang="en-US" sz="2000" dirty="0">
                <a:solidFill>
                  <a:srgbClr val="008C00"/>
                </a:solidFill>
                <a:latin typeface="Claire Hand" panose="02000506040000020004" pitchFamily="50" charset="0"/>
              </a:rPr>
              <a:t>Principles</a:t>
            </a:r>
            <a:r>
              <a:rPr lang="en-US" sz="2000" dirty="0">
                <a:latin typeface="Claire Hand" panose="02000506040000020004" pitchFamily="50" charset="0"/>
              </a:rPr>
              <a:t> </a:t>
            </a:r>
          </a:p>
          <a:p>
            <a:pPr marL="342900" indent="-342900">
              <a:buBlip>
                <a:blip r:embed="rId2"/>
              </a:buBlip>
            </a:pPr>
            <a:r>
              <a:rPr lang="en-US" sz="1400" dirty="0">
                <a:latin typeface="Claire Hand" panose="02000506040000020004" pitchFamily="50" charset="0"/>
              </a:rPr>
              <a:t>Modularity</a:t>
            </a:r>
            <a:endParaRPr lang="fr-FR" sz="1400" dirty="0">
              <a:latin typeface="Claire Hand" panose="02000506040000020004" pitchFamily="50" charset="0"/>
            </a:endParaRPr>
          </a:p>
          <a:p>
            <a:pPr marL="342900" indent="-342900">
              <a:buBlip>
                <a:blip r:embed="rId2"/>
              </a:buBlip>
            </a:pPr>
            <a:r>
              <a:rPr lang="en-US" sz="1400" dirty="0">
                <a:latin typeface="Claire Hand" panose="02000506040000020004" pitchFamily="50" charset="0"/>
              </a:rPr>
              <a:t> Autonomous</a:t>
            </a:r>
            <a:endParaRPr lang="fr-FR" sz="1400" dirty="0">
              <a:latin typeface="Claire Hand" panose="02000506040000020004" pitchFamily="50" charset="0"/>
            </a:endParaRPr>
          </a:p>
          <a:p>
            <a:pPr marL="342900" indent="-342900">
              <a:buBlip>
                <a:blip r:embed="rId2"/>
              </a:buBlip>
            </a:pPr>
            <a:r>
              <a:rPr lang="en-US" sz="1400" dirty="0">
                <a:latin typeface="Claire Hand" panose="02000506040000020004" pitchFamily="50" charset="0"/>
              </a:rPr>
              <a:t> hide implementation details</a:t>
            </a:r>
            <a:endParaRPr lang="fr-FR" sz="1400" dirty="0">
              <a:latin typeface="Claire Hand" panose="02000506040000020004" pitchFamily="50" charset="0"/>
            </a:endParaRPr>
          </a:p>
          <a:p>
            <a:pPr marL="342900" indent="-342900">
              <a:buBlip>
                <a:blip r:embed="rId2"/>
              </a:buBlip>
            </a:pPr>
            <a:r>
              <a:rPr lang="fr-FR" sz="1400" dirty="0">
                <a:latin typeface="Claire Hand" panose="02000506040000020004" pitchFamily="50" charset="0"/>
              </a:rPr>
              <a:t> Automation</a:t>
            </a:r>
          </a:p>
          <a:p>
            <a:pPr marL="342900" indent="-342900">
              <a:buBlip>
                <a:blip r:embed="rId2"/>
              </a:buBlip>
            </a:pPr>
            <a:r>
              <a:rPr lang="fr-FR" sz="1400" dirty="0">
                <a:latin typeface="Claire Hand" panose="02000506040000020004" pitchFamily="50" charset="0"/>
              </a:rPr>
              <a:t> </a:t>
            </a:r>
            <a:r>
              <a:rPr lang="en-US" sz="1400" dirty="0">
                <a:latin typeface="Claire Hand" panose="02000506040000020004" pitchFamily="50" charset="0"/>
              </a:rPr>
              <a:t>Stateless</a:t>
            </a:r>
            <a:endParaRPr lang="fr-FR" sz="1400" dirty="0">
              <a:latin typeface="Claire Hand" panose="02000506040000020004" pitchFamily="50" charset="0"/>
            </a:endParaRPr>
          </a:p>
          <a:p>
            <a:pPr marL="342900" indent="-342900">
              <a:buBlip>
                <a:blip r:embed="rId2"/>
              </a:buBlip>
            </a:pPr>
            <a:r>
              <a:rPr lang="fr-FR" sz="1400" dirty="0">
                <a:latin typeface="Claire Hand" panose="02000506040000020004" pitchFamily="50" charset="0"/>
              </a:rPr>
              <a:t> </a:t>
            </a:r>
            <a:r>
              <a:rPr lang="fr-FR" sz="1400" dirty="0" err="1">
                <a:latin typeface="Claire Hand" panose="02000506040000020004" pitchFamily="50" charset="0"/>
              </a:rPr>
              <a:t>highly</a:t>
            </a:r>
            <a:r>
              <a:rPr lang="fr-FR" sz="1400" dirty="0">
                <a:latin typeface="Claire Hand" panose="02000506040000020004" pitchFamily="50" charset="0"/>
              </a:rPr>
              <a:t>  observable</a:t>
            </a:r>
            <a:endParaRPr lang="en-US" sz="1400" dirty="0">
              <a:latin typeface="Claire Hand" panose="02000506040000020004" pitchFamily="50" charset="0"/>
            </a:endParaRPr>
          </a:p>
        </p:txBody>
      </p:sp>
      <p:sp>
        <p:nvSpPr>
          <p:cNvPr id="7" name="TextBox 6"/>
          <p:cNvSpPr txBox="1"/>
          <p:nvPr/>
        </p:nvSpPr>
        <p:spPr>
          <a:xfrm>
            <a:off x="3059832" y="2780928"/>
            <a:ext cx="2268763" cy="1261884"/>
          </a:xfrm>
          <a:prstGeom prst="rect">
            <a:avLst/>
          </a:prstGeom>
          <a:noFill/>
        </p:spPr>
        <p:txBody>
          <a:bodyPr wrap="none" rtlCol="0">
            <a:spAutoFit/>
          </a:bodyPr>
          <a:lstStyle/>
          <a:p>
            <a:r>
              <a:rPr lang="en-US" sz="2000" dirty="0">
                <a:solidFill>
                  <a:srgbClr val="008C00"/>
                </a:solidFill>
                <a:latin typeface="Claire Hand" panose="02000506040000020004" pitchFamily="50" charset="0"/>
              </a:rPr>
              <a:t>advantages</a:t>
            </a:r>
            <a:r>
              <a:rPr lang="en-US" sz="2000" dirty="0">
                <a:latin typeface="Claire Hand" panose="02000506040000020004" pitchFamily="50" charset="0"/>
              </a:rPr>
              <a:t> </a:t>
            </a:r>
          </a:p>
          <a:p>
            <a:pPr marL="342900" indent="-342900">
              <a:buBlip>
                <a:blip r:embed="rId2"/>
              </a:buBlip>
            </a:pPr>
            <a:r>
              <a:rPr lang="en-US" sz="1400" dirty="0">
                <a:latin typeface="Claire Hand" panose="02000506040000020004" pitchFamily="50" charset="0"/>
              </a:rPr>
              <a:t>Polyglot architecture</a:t>
            </a:r>
            <a:endParaRPr lang="fr-FR" sz="1400" dirty="0">
              <a:latin typeface="Claire Hand" panose="02000506040000020004" pitchFamily="50" charset="0"/>
            </a:endParaRPr>
          </a:p>
          <a:p>
            <a:pPr marL="342900" indent="-342900">
              <a:buBlip>
                <a:blip r:embed="rId2"/>
              </a:buBlip>
            </a:pPr>
            <a:r>
              <a:rPr lang="en-US" sz="1400" dirty="0">
                <a:latin typeface="Claire Hand" panose="02000506040000020004" pitchFamily="50" charset="0"/>
              </a:rPr>
              <a:t> Evolutionary design</a:t>
            </a:r>
          </a:p>
          <a:p>
            <a:pPr marL="342900" indent="-342900">
              <a:buBlip>
                <a:blip r:embed="rId2"/>
              </a:buBlip>
            </a:pPr>
            <a:r>
              <a:rPr lang="en-US" sz="1400" dirty="0">
                <a:latin typeface="Claire Hand" panose="02000506040000020004" pitchFamily="50" charset="0"/>
              </a:rPr>
              <a:t>Selective scalability</a:t>
            </a:r>
            <a:endParaRPr lang="fr-FR" sz="1400" dirty="0">
              <a:latin typeface="Claire Hand" panose="02000506040000020004" pitchFamily="50" charset="0"/>
            </a:endParaRPr>
          </a:p>
          <a:p>
            <a:pPr marL="342900" indent="-342900">
              <a:buBlip>
                <a:blip r:embed="rId2"/>
              </a:buBlip>
            </a:pPr>
            <a:r>
              <a:rPr lang="fr-FR" sz="1400" dirty="0">
                <a:latin typeface="Claire Hand" panose="02000506040000020004" pitchFamily="50" charset="0"/>
              </a:rPr>
              <a:t> </a:t>
            </a:r>
            <a:r>
              <a:rPr lang="en-US" sz="1400" dirty="0">
                <a:latin typeface="Claire Hand" panose="02000506040000020004" pitchFamily="50" charset="0"/>
              </a:rPr>
              <a:t>Big vs small</a:t>
            </a:r>
          </a:p>
        </p:txBody>
      </p:sp>
      <p:sp>
        <p:nvSpPr>
          <p:cNvPr id="8" name="TextBox 7"/>
          <p:cNvSpPr txBox="1"/>
          <p:nvPr/>
        </p:nvSpPr>
        <p:spPr>
          <a:xfrm>
            <a:off x="4868411" y="4365104"/>
            <a:ext cx="2922595" cy="1261884"/>
          </a:xfrm>
          <a:prstGeom prst="rect">
            <a:avLst/>
          </a:prstGeom>
          <a:noFill/>
        </p:spPr>
        <p:txBody>
          <a:bodyPr wrap="none" rtlCol="0">
            <a:spAutoFit/>
          </a:bodyPr>
          <a:lstStyle/>
          <a:p>
            <a:r>
              <a:rPr lang="en-US" sz="2000" dirty="0">
                <a:solidFill>
                  <a:srgbClr val="008C00"/>
                </a:solidFill>
                <a:latin typeface="Claire Hand" panose="02000506040000020004" pitchFamily="50" charset="0"/>
              </a:rPr>
              <a:t>drawbacks</a:t>
            </a:r>
          </a:p>
          <a:p>
            <a:pPr marL="285750" indent="-285750">
              <a:buBlip>
                <a:blip r:embed="rId2"/>
              </a:buBlip>
            </a:pPr>
            <a:r>
              <a:rPr lang="en-US" sz="1400" dirty="0">
                <a:latin typeface="Claire Hand" panose="02000506040000020004" pitchFamily="50" charset="0"/>
              </a:rPr>
              <a:t>Distributed system</a:t>
            </a:r>
          </a:p>
          <a:p>
            <a:pPr marL="285750" indent="-285750">
              <a:buBlip>
                <a:blip r:embed="rId2"/>
              </a:buBlip>
            </a:pPr>
            <a:r>
              <a:rPr lang="en-US" sz="1400" dirty="0">
                <a:latin typeface="Claire Hand" panose="02000506040000020004" pitchFamily="50" charset="0"/>
              </a:rPr>
              <a:t>Synchronous</a:t>
            </a:r>
            <a:r>
              <a:rPr lang="fr-FR" sz="1400" dirty="0">
                <a:latin typeface="Claire Hand" panose="02000506040000020004" pitchFamily="50" charset="0"/>
              </a:rPr>
              <a:t> vs </a:t>
            </a:r>
            <a:r>
              <a:rPr lang="en-US" sz="1400" dirty="0">
                <a:latin typeface="Claire Hand" panose="02000506040000020004" pitchFamily="50" charset="0"/>
              </a:rPr>
              <a:t>asynchronous</a:t>
            </a:r>
          </a:p>
          <a:p>
            <a:pPr marL="285750" indent="-285750">
              <a:buBlip>
                <a:blip r:embed="rId2"/>
              </a:buBlip>
            </a:pPr>
            <a:r>
              <a:rPr lang="en-US" sz="1400" dirty="0">
                <a:latin typeface="Claire Hand" panose="02000506040000020004" pitchFamily="50" charset="0"/>
              </a:rPr>
              <a:t>Slow (http)</a:t>
            </a:r>
          </a:p>
          <a:p>
            <a:pPr marL="285750" indent="-285750">
              <a:buBlip>
                <a:blip r:embed="rId2"/>
              </a:buBlip>
            </a:pPr>
            <a:r>
              <a:rPr lang="en-US" sz="1400" dirty="0">
                <a:latin typeface="Claire Hand" panose="02000506040000020004" pitchFamily="50" charset="0"/>
              </a:rPr>
              <a:t>Requires an ecosystem</a:t>
            </a:r>
          </a:p>
        </p:txBody>
      </p:sp>
      <p:sp>
        <p:nvSpPr>
          <p:cNvPr id="9" name="TextBox 8"/>
          <p:cNvSpPr txBox="1"/>
          <p:nvPr/>
        </p:nvSpPr>
        <p:spPr>
          <a:xfrm>
            <a:off x="7092280" y="5809364"/>
            <a:ext cx="1897635" cy="1046440"/>
          </a:xfrm>
          <a:prstGeom prst="rect">
            <a:avLst/>
          </a:prstGeom>
          <a:noFill/>
        </p:spPr>
        <p:txBody>
          <a:bodyPr wrap="none" rtlCol="0">
            <a:spAutoFit/>
          </a:bodyPr>
          <a:lstStyle/>
          <a:p>
            <a:r>
              <a:rPr lang="en-US" sz="2000" dirty="0">
                <a:solidFill>
                  <a:srgbClr val="008C00"/>
                </a:solidFill>
                <a:latin typeface="Claire Hand" panose="02000506040000020004" pitchFamily="50" charset="0"/>
              </a:rPr>
              <a:t>ecosystem</a:t>
            </a:r>
          </a:p>
          <a:p>
            <a:pPr marL="342900" indent="-342900">
              <a:buBlip>
                <a:blip r:embed="rId2"/>
              </a:buBlip>
            </a:pPr>
            <a:r>
              <a:rPr lang="en-US" sz="1400" dirty="0">
                <a:latin typeface="Claire Hand" panose="02000506040000020004" pitchFamily="50" charset="0"/>
              </a:rPr>
              <a:t>Load balancer</a:t>
            </a:r>
          </a:p>
          <a:p>
            <a:pPr marL="342900" indent="-342900">
              <a:buBlip>
                <a:blip r:embed="rId2"/>
              </a:buBlip>
            </a:pPr>
            <a:r>
              <a:rPr lang="en-US" sz="1400" dirty="0">
                <a:latin typeface="Claire Hand" panose="02000506040000020004" pitchFamily="50" charset="0"/>
              </a:rPr>
              <a:t>Service discovery</a:t>
            </a:r>
          </a:p>
          <a:p>
            <a:pPr marL="342900" indent="-342900">
              <a:buBlip>
                <a:blip r:embed="rId2"/>
              </a:buBlip>
            </a:pPr>
            <a:r>
              <a:rPr lang="en-US" sz="1400" dirty="0">
                <a:latin typeface="Claire Hand" panose="02000506040000020004" pitchFamily="50" charset="0"/>
              </a:rPr>
              <a:t> </a:t>
            </a:r>
            <a:r>
              <a:rPr lang="en-US" sz="1400" dirty="0" err="1">
                <a:latin typeface="Claire Hand" panose="02000506040000020004" pitchFamily="50" charset="0"/>
              </a:rPr>
              <a:t>api</a:t>
            </a:r>
            <a:r>
              <a:rPr lang="en-US" sz="1400" dirty="0">
                <a:latin typeface="Claire Hand" panose="02000506040000020004" pitchFamily="50" charset="0"/>
              </a:rPr>
              <a:t> gateway</a:t>
            </a:r>
            <a:endParaRPr lang="fr-FR" sz="1400" dirty="0">
              <a:latin typeface="Claire Hand" panose="02000506040000020004" pitchFamily="50" charset="0"/>
            </a:endParaRPr>
          </a:p>
        </p:txBody>
      </p:sp>
    </p:spTree>
    <p:extLst>
      <p:ext uri="{BB962C8B-B14F-4D97-AF65-F5344CB8AC3E}">
        <p14:creationId xmlns:p14="http://schemas.microsoft.com/office/powerpoint/2010/main" val="11545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F857-B655-4D82-85B5-4943C77A9602}"/>
              </a:ext>
            </a:extLst>
          </p:cNvPr>
          <p:cNvSpPr>
            <a:spLocks noGrp="1"/>
          </p:cNvSpPr>
          <p:nvPr>
            <p:ph type="title"/>
          </p:nvPr>
        </p:nvSpPr>
        <p:spPr>
          <a:xfrm>
            <a:off x="539552" y="260648"/>
            <a:ext cx="8382000" cy="979488"/>
          </a:xfrm>
        </p:spPr>
        <p:txBody>
          <a:bodyPr/>
          <a:lstStyle/>
          <a:p>
            <a:pPr>
              <a:defRPr/>
            </a:pPr>
            <a:r>
              <a:rPr lang="en-US" sz="4000" dirty="0">
                <a:solidFill>
                  <a:schemeClr val="tx1">
                    <a:lumMod val="85000"/>
                    <a:lumOff val="15000"/>
                  </a:schemeClr>
                </a:solidFill>
                <a:latin typeface="Claire Hand" panose="02000506040000020004" pitchFamily="50" charset="0"/>
                <a:cs typeface="Arial" panose="020B0604020202020204" pitchFamily="34" charset="0"/>
              </a:rPr>
              <a:t>Cloud Computing</a:t>
            </a:r>
          </a:p>
        </p:txBody>
      </p:sp>
      <p:sp>
        <p:nvSpPr>
          <p:cNvPr id="5" name="TextBox 4">
            <a:extLst>
              <a:ext uri="{FF2B5EF4-FFF2-40B4-BE49-F238E27FC236}">
                <a16:creationId xmlns:a16="http://schemas.microsoft.com/office/drawing/2014/main" id="{3C39F25B-2850-425D-B7F9-DAB3C901282C}"/>
              </a:ext>
            </a:extLst>
          </p:cNvPr>
          <p:cNvSpPr txBox="1"/>
          <p:nvPr/>
        </p:nvSpPr>
        <p:spPr>
          <a:xfrm>
            <a:off x="8240627" y="1129951"/>
            <a:ext cx="903373"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04D30E62-99C4-4D96-8FAE-F80206C04C75}"/>
              </a:ext>
            </a:extLst>
          </p:cNvPr>
          <p:cNvPicPr>
            <a:picLocks noChangeAspect="1"/>
          </p:cNvPicPr>
          <p:nvPr/>
        </p:nvPicPr>
        <p:blipFill rotWithShape="1">
          <a:blip r:embed="rId3"/>
          <a:srcRect l="11413" r="9879"/>
          <a:stretch/>
        </p:blipFill>
        <p:spPr>
          <a:xfrm>
            <a:off x="339249" y="294927"/>
            <a:ext cx="8582303" cy="5942385"/>
          </a:xfrm>
          <a:prstGeom prst="rect">
            <a:avLst/>
          </a:prstGeom>
        </p:spPr>
      </p:pic>
    </p:spTree>
    <p:extLst>
      <p:ext uri="{BB962C8B-B14F-4D97-AF65-F5344CB8AC3E}">
        <p14:creationId xmlns:p14="http://schemas.microsoft.com/office/powerpoint/2010/main" val="24965633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2167</Words>
  <Application>Microsoft Office PowerPoint</Application>
  <PresentationFormat>On-screen Show (4:3)</PresentationFormat>
  <Paragraphs>488</Paragraphs>
  <Slides>80</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2" baseType="lpstr">
      <vt:lpstr>Claire Hand</vt:lpstr>
      <vt:lpstr>Segoe</vt:lpstr>
      <vt:lpstr>Myriad Pro</vt:lpstr>
      <vt:lpstr>Wingdings 2</vt:lpstr>
      <vt:lpstr>Calibri</vt:lpstr>
      <vt:lpstr>Arial</vt:lpstr>
      <vt:lpstr>Times New Roman</vt:lpstr>
      <vt:lpstr>Calibri Light</vt:lpstr>
      <vt:lpstr>Wingdings</vt:lpstr>
      <vt:lpstr>Verdana</vt:lpstr>
      <vt:lpstr>Retrospect</vt:lpstr>
      <vt:lpstr>Visio.Drawing.11</vt:lpstr>
      <vt:lpstr>AWS Development</vt:lpstr>
      <vt:lpstr>Outline</vt:lpstr>
      <vt:lpstr>Cloud Computing</vt:lpstr>
      <vt:lpstr>Cloud Computing</vt:lpstr>
      <vt:lpstr>Cloud Computing</vt:lpstr>
      <vt:lpstr>Cloud Computing</vt:lpstr>
      <vt:lpstr>Cloud Computing</vt:lpstr>
      <vt:lpstr>Cloud Computing</vt:lpstr>
      <vt:lpstr>Cloud Computing</vt:lpstr>
      <vt:lpstr>Cloud Computing</vt:lpstr>
      <vt:lpstr>AWS SERVICES</vt:lpstr>
      <vt:lpstr>Cloud Computing</vt:lpstr>
      <vt:lpstr>PowerPoint Presentation</vt:lpstr>
      <vt:lpstr>Example Application Hosting in AWS</vt:lpstr>
      <vt:lpstr>Lab Steps</vt:lpstr>
      <vt:lpstr>AWS Platform Example Deployment</vt:lpstr>
      <vt:lpstr>AWS Execution Environment</vt:lpstr>
      <vt:lpstr>Cost Saving Considerations in AWS</vt:lpstr>
      <vt:lpstr>Amazon EC2 Functionality </vt:lpstr>
      <vt:lpstr>Instance Types</vt:lpstr>
      <vt:lpstr>AWS Development </vt:lpstr>
      <vt:lpstr>AWS Development </vt:lpstr>
      <vt:lpstr>AWS SDK for Javascript </vt:lpstr>
      <vt:lpstr>AWS SDK for Javascript</vt:lpstr>
      <vt:lpstr>AWS SDK for Javascript</vt:lpstr>
      <vt:lpstr>NodeJS and MEAN</vt:lpstr>
      <vt:lpstr>First what is MEAN</vt:lpstr>
      <vt:lpstr>What is node.js ?</vt:lpstr>
      <vt:lpstr>Why Use Node.js ?</vt:lpstr>
      <vt:lpstr>What is unique about Node.js?</vt:lpstr>
      <vt:lpstr>What can you do with Node ?</vt:lpstr>
      <vt:lpstr>What can’t do with Node?</vt:lpstr>
      <vt:lpstr>Why node.js use event-based? </vt:lpstr>
      <vt:lpstr>Blocking vs Non-Blocking……</vt:lpstr>
      <vt:lpstr>Node.js VS Apache</vt:lpstr>
      <vt:lpstr>Supports HTTP Method……</vt:lpstr>
      <vt:lpstr>File package.json…..</vt:lpstr>
      <vt:lpstr>Node.js Modules…..  MANY</vt:lpstr>
      <vt:lpstr>Install a module…..inside your project directory</vt:lpstr>
      <vt:lpstr>Using module….. Inside your javascript code</vt:lpstr>
      <vt:lpstr>Hello World Example</vt:lpstr>
      <vt:lpstr>Hello World example</vt:lpstr>
      <vt:lpstr>Hello World example –package.json – describes application </vt:lpstr>
      <vt:lpstr>Run your hello world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Development</dc:title>
  <dc:creator>Udayakumar Mathivanan</dc:creator>
  <cp:lastModifiedBy>Udayakumar Mathivanan</cp:lastModifiedBy>
  <cp:revision>6</cp:revision>
  <dcterms:created xsi:type="dcterms:W3CDTF">2019-04-09T17:37:35Z</dcterms:created>
  <dcterms:modified xsi:type="dcterms:W3CDTF">2019-04-10T03:57:16Z</dcterms:modified>
</cp:coreProperties>
</file>